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9" r:id="rId2"/>
    <p:sldId id="392" r:id="rId3"/>
    <p:sldId id="396" r:id="rId4"/>
    <p:sldId id="401" r:id="rId5"/>
    <p:sldId id="369" r:id="rId6"/>
    <p:sldId id="380" r:id="rId7"/>
    <p:sldId id="388" r:id="rId8"/>
    <p:sldId id="389" r:id="rId9"/>
    <p:sldId id="390" r:id="rId10"/>
    <p:sldId id="395" r:id="rId11"/>
    <p:sldId id="399" r:id="rId12"/>
    <p:sldId id="400" r:id="rId13"/>
    <p:sldId id="394" r:id="rId14"/>
    <p:sldId id="397" r:id="rId15"/>
  </p:sldIdLst>
  <p:sldSz cx="9144000" cy="6858000" type="screen4x3"/>
  <p:notesSz cx="6670675" cy="9929813"/>
  <p:custDataLst>
    <p:tags r:id="rId19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Orta Stil 3 - Vurgu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388" autoAdjust="0"/>
  </p:normalViewPr>
  <p:slideViewPr>
    <p:cSldViewPr>
      <p:cViewPr>
        <p:scale>
          <a:sx n="80" d="100"/>
          <a:sy n="80" d="100"/>
        </p:scale>
        <p:origin x="-1368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7B550-08FA-244B-9B00-E41748A86CA9}" type="datetimeFigureOut">
              <a:rPr lang="en-US" smtClean="0"/>
              <a:t>15/08/15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31338"/>
            <a:ext cx="28908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10BB2-6A7C-544A-8187-FCE253670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124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AC6CE-BD9E-4CB6-AAD8-0BD577D3970D}" type="datetimeFigureOut">
              <a:rPr lang="tr-TR" smtClean="0"/>
              <a:pPr/>
              <a:t>15/08/15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67068" y="4716661"/>
            <a:ext cx="533654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7F6E2-934A-4B01-9EB2-53AD4B75167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24525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2C37B0-B357-4023-9A9E-EABE4BDA25D4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19461" name="4 Üstbilgi Yer Tutucusu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solidFill>
                  <a:prstClr val="black"/>
                </a:solidFill>
              </a:rPr>
              <a:t>Relations with Neighbours-South Caucasus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639FE845-E697-4D26-A2AC-B7BC4E31A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 lang="en-GB" sz="1200" b="1" u="none" smtClean="0"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F2227807-6670-4078-A943-25C99284E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E9FF8EA6-B6F6-4E88-BDC1-29E33D6DC2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4191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1910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C4B175EB-1FF3-4106-978F-E664DAD6C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72E4513-3C62-4A7D-BFB3-830DBCFA22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B032C6B4-1CB2-4899-924D-207DA02D9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378653DB-3989-4C8E-8FFD-3BA7DA0BA5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1D2CC62B-FD8A-40A8-A5DC-D4E1D67B3F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9EE4924B-DF77-4ACE-BDCE-292259647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0C2521E7-C1DB-44DF-A155-61FAB9747E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2133600" cy="57912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04800" y="762000"/>
            <a:ext cx="6248400" cy="5791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DFE14713-E2EB-40D5-94E9-BEA4571263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800" y="762000"/>
            <a:ext cx="8534400" cy="8382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304800" y="1752600"/>
            <a:ext cx="8534400" cy="4800600"/>
          </a:xfrm>
        </p:spPr>
        <p:txBody>
          <a:bodyPr/>
          <a:lstStyle/>
          <a:p>
            <a:pPr lvl="0"/>
            <a:endParaRPr lang="tr-TR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Slide </a:t>
            </a:r>
            <a:fld id="{2E545FE1-EC9C-41DC-963A-DAAFBEFBF7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533400"/>
          </a:xfrm>
          <a:prstGeom prst="rect">
            <a:avLst/>
          </a:prstGeom>
          <a:solidFill>
            <a:srgbClr val="1F318D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27" name="Picture 9" descr="bar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" t="59564"/>
          <a:stretch>
            <a:fillRect/>
          </a:stretch>
        </p:blipFill>
        <p:spPr bwMode="auto">
          <a:xfrm>
            <a:off x="-19050" y="538163"/>
            <a:ext cx="9163050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762000"/>
            <a:ext cx="8534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05000" y="0"/>
            <a:ext cx="632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CBDDEB"/>
                </a:solidFill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smtClean="0"/>
              <a:t>B20 &amp; T20 Turkey on infrastructure </a:t>
            </a:r>
            <a:endParaRPr lang="en-US" b="1" dirty="0" smtClea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0"/>
            <a:ext cx="838200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CBDDEB"/>
                </a:solidFill>
                <a:latin typeface="+mn-lt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Slide </a:t>
            </a:r>
            <a:fld id="{AC082A5C-58DB-4D3B-AE6D-C445910C117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auto">
          <a:xfrm>
            <a:off x="8267700" y="95250"/>
            <a:ext cx="0" cy="347663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r-TR" sz="4000" b="1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033" name="Picture 18" descr="Untitled-1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66675"/>
            <a:ext cx="12192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F318D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60000"/>
        </a:buClr>
        <a:buSzPct val="8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F318D"/>
        </a:buClr>
        <a:buSzPct val="90000"/>
        <a:buFont typeface="Wingdings" pitchFamily="2" charset="2"/>
        <a:buChar char="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20" Type="http://schemas.openxmlformats.org/officeDocument/2006/relationships/tags" Target="../tags/tag21.xml"/><Relationship Id="rId21" Type="http://schemas.openxmlformats.org/officeDocument/2006/relationships/tags" Target="../tags/tag22.xml"/><Relationship Id="rId22" Type="http://schemas.openxmlformats.org/officeDocument/2006/relationships/tags" Target="../tags/tag23.xml"/><Relationship Id="rId23" Type="http://schemas.openxmlformats.org/officeDocument/2006/relationships/tags" Target="../tags/tag24.xml"/><Relationship Id="rId24" Type="http://schemas.openxmlformats.org/officeDocument/2006/relationships/tags" Target="../tags/tag25.xml"/><Relationship Id="rId25" Type="http://schemas.openxmlformats.org/officeDocument/2006/relationships/slideLayout" Target="../slideLayouts/slideLayout2.xml"/><Relationship Id="rId26" Type="http://schemas.openxmlformats.org/officeDocument/2006/relationships/image" Target="../media/image8.png"/><Relationship Id="rId27" Type="http://schemas.openxmlformats.org/officeDocument/2006/relationships/image" Target="../media/image9.png"/><Relationship Id="rId28" Type="http://schemas.openxmlformats.org/officeDocument/2006/relationships/image" Target="../media/image10.png"/><Relationship Id="rId29" Type="http://schemas.openxmlformats.org/officeDocument/2006/relationships/image" Target="../media/image11.png"/><Relationship Id="rId30" Type="http://schemas.openxmlformats.org/officeDocument/2006/relationships/image" Target="../media/image12.png"/><Relationship Id="rId10" Type="http://schemas.openxmlformats.org/officeDocument/2006/relationships/tags" Target="../tags/tag11.xml"/><Relationship Id="rId11" Type="http://schemas.openxmlformats.org/officeDocument/2006/relationships/tags" Target="../tags/tag12.xml"/><Relationship Id="rId12" Type="http://schemas.openxmlformats.org/officeDocument/2006/relationships/tags" Target="../tags/tag13.xml"/><Relationship Id="rId13" Type="http://schemas.openxmlformats.org/officeDocument/2006/relationships/tags" Target="../tags/tag14.xml"/><Relationship Id="rId14" Type="http://schemas.openxmlformats.org/officeDocument/2006/relationships/tags" Target="../tags/tag15.xml"/><Relationship Id="rId15" Type="http://schemas.openxmlformats.org/officeDocument/2006/relationships/tags" Target="../tags/tag16.xml"/><Relationship Id="rId16" Type="http://schemas.openxmlformats.org/officeDocument/2006/relationships/tags" Target="../tags/tag17.xml"/><Relationship Id="rId17" Type="http://schemas.openxmlformats.org/officeDocument/2006/relationships/tags" Target="../tags/tag18.xml"/><Relationship Id="rId18" Type="http://schemas.openxmlformats.org/officeDocument/2006/relationships/tags" Target="../tags/tag19.xml"/><Relationship Id="rId19" Type="http://schemas.openxmlformats.org/officeDocument/2006/relationships/tags" Target="../tags/tag20.xml"/><Relationship Id="rId1" Type="http://schemas.openxmlformats.org/officeDocument/2006/relationships/tags" Target="../tags/tag2.xml"/><Relationship Id="rId2" Type="http://schemas.openxmlformats.org/officeDocument/2006/relationships/tags" Target="../tags/tag3.xml"/><Relationship Id="rId3" Type="http://schemas.openxmlformats.org/officeDocument/2006/relationships/tags" Target="../tags/tag4.xml"/><Relationship Id="rId4" Type="http://schemas.openxmlformats.org/officeDocument/2006/relationships/tags" Target="../tags/tag5.xml"/><Relationship Id="rId5" Type="http://schemas.openxmlformats.org/officeDocument/2006/relationships/tags" Target="../tags/tag6.xml"/><Relationship Id="rId6" Type="http://schemas.openxmlformats.org/officeDocument/2006/relationships/tags" Target="../tags/tag7.xml"/><Relationship Id="rId7" Type="http://schemas.openxmlformats.org/officeDocument/2006/relationships/tags" Target="../tags/tag8.xml"/><Relationship Id="rId8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2" Type="http://schemas.openxmlformats.org/officeDocument/2006/relationships/tags" Target="../tags/tag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4" Type="http://schemas.openxmlformats.org/officeDocument/2006/relationships/tags" Target="../tags/tag33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2" Type="http://schemas.openxmlformats.org/officeDocument/2006/relationships/tags" Target="../tags/tag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4" Type="http://schemas.openxmlformats.org/officeDocument/2006/relationships/tags" Target="../tags/tag37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2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4" Type="http://schemas.openxmlformats.org/officeDocument/2006/relationships/tags" Target="../tags/tag41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2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42.xml"/><Relationship Id="rId2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4" Type="http://schemas.openxmlformats.org/officeDocument/2006/relationships/tags" Target="../tags/tag49.xml"/><Relationship Id="rId5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2" Type="http://schemas.openxmlformats.org/officeDocument/2006/relationships/tags" Target="../tags/tag4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2057400"/>
          </a:xfrm>
          <a:prstGeom prst="rect">
            <a:avLst/>
          </a:prstGeom>
          <a:solidFill>
            <a:srgbClr val="131E55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743200" y="-152400"/>
            <a:ext cx="3505200" cy="16160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10000" b="1" dirty="0">
                <a:solidFill>
                  <a:srgbClr val="FFFFFF"/>
                </a:solidFill>
                <a:latin typeface="Arial" panose="020B0604020202020204" pitchFamily="34" charset="0"/>
              </a:rPr>
              <a:t>tepav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219200" y="1524000"/>
            <a:ext cx="6705600" cy="3847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tr-TR" sz="19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The</a:t>
            </a:r>
            <a:r>
              <a:rPr lang="tr-TR" sz="19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tr-TR" sz="1900" b="1" dirty="0" err="1" smtClean="0">
                <a:solidFill>
                  <a:srgbClr val="FFFFFF"/>
                </a:solidFill>
                <a:latin typeface="Arial" panose="020B0604020202020204" pitchFamily="34" charset="0"/>
              </a:rPr>
              <a:t>Economic</a:t>
            </a:r>
            <a:r>
              <a:rPr lang="tr-TR" sz="1900" b="1" dirty="0" smtClean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tr-TR" sz="1900" b="1" dirty="0" err="1">
                <a:solidFill>
                  <a:srgbClr val="FFFFFF"/>
                </a:solidFill>
                <a:latin typeface="Arial" panose="020B0604020202020204" pitchFamily="34" charset="0"/>
              </a:rPr>
              <a:t>Policy</a:t>
            </a:r>
            <a:r>
              <a:rPr lang="tr-TR" sz="19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tr-TR" sz="1900" b="1" dirty="0" err="1">
                <a:solidFill>
                  <a:srgbClr val="FFFFFF"/>
                </a:solidFill>
                <a:latin typeface="Arial" panose="020B0604020202020204" pitchFamily="34" charset="0"/>
              </a:rPr>
              <a:t>Research</a:t>
            </a:r>
            <a:r>
              <a:rPr lang="tr-TR" sz="1900" b="1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tr-TR" sz="1900" b="1" dirty="0" err="1">
                <a:solidFill>
                  <a:srgbClr val="FFFFFF"/>
                </a:solidFill>
                <a:latin typeface="Arial" panose="020B0604020202020204" pitchFamily="34" charset="0"/>
              </a:rPr>
              <a:t>Foundation</a:t>
            </a:r>
            <a:r>
              <a:rPr lang="tr-TR" sz="1900" b="1" dirty="0">
                <a:solidFill>
                  <a:srgbClr val="FFFFFF"/>
                </a:solidFill>
                <a:latin typeface="Arial" panose="020B0604020202020204" pitchFamily="34" charset="0"/>
              </a:rPr>
              <a:t> of </a:t>
            </a:r>
            <a:r>
              <a:rPr lang="tr-TR" sz="1900" b="1" dirty="0" err="1">
                <a:solidFill>
                  <a:srgbClr val="FFFFFF"/>
                </a:solidFill>
                <a:latin typeface="Arial" panose="020B0604020202020204" pitchFamily="34" charset="0"/>
              </a:rPr>
              <a:t>Turkey</a:t>
            </a:r>
            <a:endParaRPr lang="tr-TR" sz="1900" b="1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54" name="Rectangle 8"/>
          <p:cNvSpPr>
            <a:spLocks noGrp="1" noChangeArrowheads="1"/>
          </p:cNvSpPr>
          <p:nvPr>
            <p:ph type="ctrTitle"/>
          </p:nvPr>
        </p:nvSpPr>
        <p:spPr>
          <a:xfrm>
            <a:off x="358080" y="1055054"/>
            <a:ext cx="8534400" cy="5940089"/>
          </a:xfrm>
        </p:spPr>
        <p:txBody>
          <a:bodyPr>
            <a:spAutoFit/>
          </a:bodyPr>
          <a:lstStyle/>
          <a:p>
            <a:r>
              <a:rPr lang="en-US" sz="3600" b="1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B20 and T20 Turkey on improving global infrastructure investments</a:t>
            </a:r>
            <a:br>
              <a:rPr lang="en-US" sz="3600" b="1" noProof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3600" b="1" dirty="0"/>
              <a:t>			</a:t>
            </a:r>
            <a:r>
              <a:rPr lang="en-US" sz="2000" dirty="0"/>
              <a:t>Ussal </a:t>
            </a:r>
            <a:r>
              <a:rPr lang="en-US" sz="2000" dirty="0" err="1"/>
              <a:t>Sahbaz</a:t>
            </a:r>
            <a:r>
              <a:rPr lang="en-US" sz="3600" b="1" dirty="0"/>
              <a:t/>
            </a:r>
            <a:br>
              <a:rPr lang="en-US" sz="3600" b="1" dirty="0"/>
            </a:br>
            <a:r>
              <a:rPr lang="en-US" sz="3600" b="1" dirty="0" smtClean="0"/>
              <a:t>			</a:t>
            </a:r>
            <a:r>
              <a:rPr lang="en-US" sz="2000" dirty="0" smtClean="0"/>
              <a:t>China</a:t>
            </a:r>
            <a:r>
              <a:rPr lang="en-US" sz="2000" dirty="0"/>
              <a:t>-Australia Global Issues </a:t>
            </a:r>
            <a:r>
              <a:rPr lang="en-US" sz="2000" dirty="0" smtClean="0"/>
              <a:t>Dialogue</a:t>
            </a:r>
            <a:br>
              <a:rPr lang="en-US" sz="2000" dirty="0" smtClean="0"/>
            </a:br>
            <a:r>
              <a:rPr lang="en-US" sz="2000" dirty="0"/>
              <a:t>	</a:t>
            </a:r>
            <a:r>
              <a:rPr lang="en-US" sz="2000" dirty="0" smtClean="0"/>
              <a:t>		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Shanghai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tr-TR" sz="2000" dirty="0" err="1">
                <a:latin typeface="Arial" pitchFamily="34" charset="0"/>
                <a:cs typeface="Arial" pitchFamily="34" charset="0"/>
              </a:rPr>
              <a:t>August</a:t>
            </a:r>
            <a:r>
              <a:rPr lang="tr-TR" sz="2000" dirty="0">
                <a:latin typeface="Arial" pitchFamily="34" charset="0"/>
                <a:cs typeface="Arial" pitchFamily="34" charset="0"/>
              </a:rPr>
              <a:t> 14, 2015</a:t>
            </a:r>
            <a:r>
              <a:rPr lang="tr-TR" sz="3600" b="1" dirty="0">
                <a:latin typeface="Arial" pitchFamily="34" charset="0"/>
                <a:cs typeface="Arial" pitchFamily="34" charset="0"/>
              </a:rPr>
              <a:t/>
            </a:r>
            <a:br>
              <a:rPr lang="tr-TR" sz="3600" b="1" dirty="0">
                <a:latin typeface="Arial" pitchFamily="34" charset="0"/>
                <a:cs typeface="Arial" pitchFamily="34" charset="0"/>
              </a:rPr>
            </a:br>
            <a:endParaRPr lang="en-US" sz="3600" b="1" noProof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545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G20 Troika and infrastructure</a:t>
            </a:r>
          </a:p>
          <a:p>
            <a:pPr lvl="1"/>
            <a:r>
              <a:rPr lang="en-US" dirty="0" smtClean="0"/>
              <a:t>Australia</a:t>
            </a:r>
          </a:p>
          <a:p>
            <a:pPr lvl="1"/>
            <a:r>
              <a:rPr lang="en-US" dirty="0" smtClean="0"/>
              <a:t>Turkey</a:t>
            </a:r>
          </a:p>
          <a:p>
            <a:r>
              <a:rPr lang="en-US" dirty="0" smtClean="0"/>
              <a:t>Business 20 and Think 20 Turkey in infrastructure</a:t>
            </a:r>
          </a:p>
          <a:p>
            <a:pPr lvl="1"/>
            <a:r>
              <a:rPr lang="en-US" dirty="0" smtClean="0"/>
              <a:t>Recommendations to catalyze more private investment into infrastructure</a:t>
            </a:r>
          </a:p>
          <a:p>
            <a:r>
              <a:rPr lang="en-US" dirty="0" smtClean="0"/>
              <a:t>Chinese G20 Presidency</a:t>
            </a:r>
          </a:p>
          <a:p>
            <a:pPr lvl="1"/>
            <a:r>
              <a:rPr lang="en-US" dirty="0" smtClean="0"/>
              <a:t>Agenda suggestions</a:t>
            </a:r>
          </a:p>
          <a:p>
            <a:pPr lvl="1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2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Australian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Refocusing the G20 agenda</a:t>
            </a:r>
          </a:p>
          <a:p>
            <a:pPr lvl="1"/>
            <a:r>
              <a:rPr lang="en-US" dirty="0"/>
              <a:t>2% additional growth target by </a:t>
            </a:r>
            <a:r>
              <a:rPr lang="en-US" dirty="0" smtClean="0"/>
              <a:t>2018</a:t>
            </a:r>
            <a:endParaRPr lang="en-US" dirty="0"/>
          </a:p>
          <a:p>
            <a:r>
              <a:rPr lang="en-US" dirty="0" smtClean="0"/>
              <a:t>Growth plans</a:t>
            </a:r>
          </a:p>
          <a:p>
            <a:pPr lvl="1"/>
            <a:r>
              <a:rPr lang="en-US" dirty="0" smtClean="0"/>
              <a:t>27% of the 2% growth target comes from infrastructure</a:t>
            </a:r>
          </a:p>
          <a:p>
            <a:r>
              <a:rPr lang="en-US" dirty="0" smtClean="0"/>
              <a:t>Special focus on infrastructure</a:t>
            </a:r>
          </a:p>
          <a:p>
            <a:pPr lvl="1"/>
            <a:r>
              <a:rPr lang="en-US" dirty="0" smtClean="0"/>
              <a:t>Institution building: Global Infrastructure Hub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55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Focus: 3Is</a:t>
            </a:r>
          </a:p>
          <a:p>
            <a:pPr lvl="1"/>
            <a:r>
              <a:rPr lang="en-US" sz="2000" dirty="0" smtClean="0"/>
              <a:t>Implementation, investment, </a:t>
            </a:r>
            <a:r>
              <a:rPr lang="en-US" sz="2000" b="1" dirty="0" smtClean="0"/>
              <a:t>inclusiveness</a:t>
            </a:r>
            <a:endParaRPr lang="en-US" sz="2000" dirty="0" smtClean="0"/>
          </a:p>
          <a:p>
            <a:r>
              <a:rPr lang="en-US" sz="2000" dirty="0" smtClean="0"/>
              <a:t>Country-specific investment strategies</a:t>
            </a:r>
          </a:p>
          <a:p>
            <a:pPr lvl="1"/>
            <a:r>
              <a:rPr lang="en-US" sz="2000" dirty="0" smtClean="0"/>
              <a:t>Berlin IIWG meeting to finalize</a:t>
            </a:r>
          </a:p>
          <a:p>
            <a:pPr lvl="1"/>
            <a:r>
              <a:rPr lang="en-US" sz="2000" dirty="0" smtClean="0"/>
              <a:t>Infrastructure +</a:t>
            </a:r>
            <a:endParaRPr lang="en-US" sz="2000" dirty="0"/>
          </a:p>
          <a:p>
            <a:pPr lvl="1"/>
            <a:r>
              <a:rPr lang="en-US" sz="2000" dirty="0" smtClean="0"/>
              <a:t>Targets?</a:t>
            </a:r>
            <a:endParaRPr lang="en-US" sz="2000" dirty="0"/>
          </a:p>
          <a:p>
            <a:r>
              <a:rPr lang="en-US" sz="2000" dirty="0" smtClean="0"/>
              <a:t>Infrastructure eco-system</a:t>
            </a:r>
          </a:p>
          <a:p>
            <a:pPr lvl="1"/>
            <a:r>
              <a:rPr lang="en-US" sz="2000" dirty="0" smtClean="0"/>
              <a:t>Securitization</a:t>
            </a:r>
          </a:p>
          <a:p>
            <a:pPr lvl="1"/>
            <a:r>
              <a:rPr lang="en-US" sz="2000" dirty="0" smtClean="0"/>
              <a:t>PPPs: capacity building and functioning models</a:t>
            </a:r>
          </a:p>
          <a:p>
            <a:pPr lvl="1"/>
            <a:r>
              <a:rPr lang="en-US" sz="2000" dirty="0" smtClean="0"/>
              <a:t>Islamic finance</a:t>
            </a:r>
          </a:p>
          <a:p>
            <a:r>
              <a:rPr lang="en-US" sz="2000" dirty="0" smtClean="0"/>
              <a:t>Global infrastructure development is important for Turkey</a:t>
            </a:r>
          </a:p>
          <a:p>
            <a:pPr lvl="1"/>
            <a:r>
              <a:rPr lang="en-US" sz="2000" dirty="0" smtClean="0"/>
              <a:t>Turkey has the second highest number of companies among top-250 contractors list in the world (after China)</a:t>
            </a:r>
          </a:p>
          <a:p>
            <a:pPr lvl="1"/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416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905000" y="692224"/>
            <a:ext cx="6324600" cy="533400"/>
          </a:xfrm>
        </p:spPr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05800" y="692224"/>
            <a:ext cx="838200" cy="536575"/>
          </a:xfrm>
        </p:spPr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444824"/>
            <a:ext cx="8534400" cy="4800600"/>
          </a:xfrm>
        </p:spPr>
        <p:txBody>
          <a:bodyPr/>
          <a:lstStyle/>
          <a:p>
            <a:endParaRPr lang="en-US"/>
          </a:p>
        </p:txBody>
      </p:sp>
      <p:pic>
        <p:nvPicPr>
          <p:cNvPr id="19" name="Picture 1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6471" y="4789532"/>
            <a:ext cx="3382226" cy="155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8"/>
          <p:cNvSpPr>
            <a:spLocks noChangeArrowheads="1"/>
          </p:cNvSpPr>
          <p:nvPr/>
        </p:nvSpPr>
        <p:spPr bwMode="gray">
          <a:xfrm flipH="1">
            <a:off x="843490" y="1813772"/>
            <a:ext cx="7433593" cy="1440052"/>
          </a:xfrm>
          <a:custGeom>
            <a:avLst/>
            <a:gdLst/>
            <a:ahLst/>
            <a:cxnLst/>
            <a:rect l="l" t="t" r="r" b="b"/>
            <a:pathLst>
              <a:path w="29269772" h="6398088">
                <a:moveTo>
                  <a:pt x="14634886" y="0"/>
                </a:moveTo>
                <a:lnTo>
                  <a:pt x="63650" y="4830962"/>
                </a:lnTo>
                <a:lnTo>
                  <a:pt x="0" y="4830962"/>
                </a:lnTo>
                <a:lnTo>
                  <a:pt x="0" y="4852065"/>
                </a:lnTo>
                <a:lnTo>
                  <a:pt x="0" y="6398088"/>
                </a:lnTo>
                <a:lnTo>
                  <a:pt x="29269772" y="6398088"/>
                </a:lnTo>
                <a:lnTo>
                  <a:pt x="29269772" y="4852065"/>
                </a:lnTo>
                <a:lnTo>
                  <a:pt x="29269772" y="4830962"/>
                </a:lnTo>
                <a:lnTo>
                  <a:pt x="29206122" y="4830962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glow rad="127000">
              <a:schemeClr val="bg1">
                <a:alpha val="50000"/>
              </a:schemeClr>
            </a:glow>
          </a:effectLst>
          <a:extLst/>
        </p:spPr>
        <p:txBody>
          <a:bodyPr wrap="none" lIns="0" tIns="0" rIns="0" bIns="0" anchor="ctr"/>
          <a:lstStyle/>
          <a:p>
            <a:endParaRPr lang="en-US" sz="1100" dirty="0"/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gray">
          <a:xfrm flipH="1">
            <a:off x="843491" y="4860581"/>
            <a:ext cx="2047322" cy="1548401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15875">
            <a:noFill/>
          </a:ln>
          <a:effectLst>
            <a:glow rad="368300">
              <a:schemeClr val="bg1">
                <a:alpha val="50000"/>
              </a:schemeClr>
            </a:glow>
          </a:effectLst>
        </p:spPr>
        <p:txBody>
          <a:bodyPr wrap="none" lIns="73131" tIns="36727" rIns="0" bIns="0" anchor="t" anchorCtr="0"/>
          <a:lstStyle/>
          <a:p>
            <a:pPr>
              <a:buClr>
                <a:schemeClr val="tx2"/>
              </a:buClr>
            </a:pP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22" name="Rectangle 35"/>
          <p:cNvSpPr>
            <a:spLocks noChangeArrowheads="1"/>
          </p:cNvSpPr>
          <p:nvPr/>
        </p:nvSpPr>
        <p:spPr bwMode="gray">
          <a:xfrm flipH="1">
            <a:off x="6227078" y="4860581"/>
            <a:ext cx="2047322" cy="1706223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15875">
            <a:noFill/>
          </a:ln>
          <a:effectLst>
            <a:glow rad="368300">
              <a:schemeClr val="bg1">
                <a:alpha val="50000"/>
              </a:schemeClr>
            </a:glow>
          </a:effectLst>
        </p:spPr>
        <p:txBody>
          <a:bodyPr wrap="none" lIns="73131" tIns="36727" rIns="0" bIns="0" anchor="t" anchorCtr="0"/>
          <a:lstStyle/>
          <a:p>
            <a:pPr>
              <a:buClr>
                <a:schemeClr val="tx2"/>
              </a:buClr>
            </a:pPr>
            <a:endParaRPr lang="en-US" sz="1100" b="1" dirty="0">
              <a:solidFill>
                <a:schemeClr val="accent1"/>
              </a:solidFill>
            </a:endParaRPr>
          </a:p>
        </p:txBody>
      </p:sp>
      <p:sp>
        <p:nvSpPr>
          <p:cNvPr id="23" name="Rectangle 50"/>
          <p:cNvSpPr>
            <a:spLocks noChangeArrowheads="1"/>
          </p:cNvSpPr>
          <p:nvPr/>
        </p:nvSpPr>
        <p:spPr bwMode="gray">
          <a:xfrm>
            <a:off x="1038191" y="2628756"/>
            <a:ext cx="2764553" cy="384684"/>
          </a:xfrm>
          <a:prstGeom prst="rect">
            <a:avLst/>
          </a:prstGeom>
          <a:noFill/>
          <a:ln>
            <a:noFill/>
          </a:ln>
          <a:effectLst>
            <a:glow rad="368300">
              <a:schemeClr val="bg1">
                <a:alpha val="5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90000"/>
              </a:lnSpc>
              <a:buClr>
                <a:srgbClr val="002960"/>
              </a:buClr>
            </a:pPr>
            <a:r>
              <a:rPr lang="en-US" sz="1500" i="1" dirty="0" err="1">
                <a:solidFill>
                  <a:srgbClr val="000000"/>
                </a:solidFill>
              </a:rPr>
              <a:t>Ferit</a:t>
            </a:r>
            <a:r>
              <a:rPr lang="en-US" sz="1500" i="1" dirty="0">
                <a:solidFill>
                  <a:srgbClr val="000000"/>
                </a:solidFill>
              </a:rPr>
              <a:t> </a:t>
            </a:r>
            <a:r>
              <a:rPr lang="en-US" sz="1500" i="1" dirty="0" err="1">
                <a:solidFill>
                  <a:srgbClr val="000000"/>
                </a:solidFill>
              </a:rPr>
              <a:t>Şahenk</a:t>
            </a:r>
            <a:r>
              <a:rPr lang="en-US" sz="1500" i="1" dirty="0">
                <a:solidFill>
                  <a:srgbClr val="000000"/>
                </a:solidFill>
              </a:rPr>
              <a:t> </a:t>
            </a:r>
            <a:br>
              <a:rPr lang="en-US" sz="1500" i="1" dirty="0">
                <a:solidFill>
                  <a:srgbClr val="000000"/>
                </a:solidFill>
              </a:rPr>
            </a:br>
            <a:r>
              <a:rPr lang="en-US" i="1" dirty="0">
                <a:solidFill>
                  <a:srgbClr val="000000"/>
                </a:solidFill>
              </a:rPr>
              <a:t>Chairman of  </a:t>
            </a:r>
            <a:r>
              <a:rPr lang="en-US" i="1" dirty="0" err="1">
                <a:solidFill>
                  <a:srgbClr val="000000"/>
                </a:solidFill>
              </a:rPr>
              <a:t>Doğuş</a:t>
            </a:r>
            <a:r>
              <a:rPr lang="en-US" i="1" dirty="0">
                <a:solidFill>
                  <a:srgbClr val="000000"/>
                </a:solidFill>
              </a:rPr>
              <a:t>  holding</a:t>
            </a:r>
          </a:p>
        </p:txBody>
      </p:sp>
      <p:sp>
        <p:nvSpPr>
          <p:cNvPr id="24" name="Rectangle 53"/>
          <p:cNvSpPr>
            <a:spLocks noChangeArrowheads="1"/>
          </p:cNvSpPr>
          <p:nvPr/>
        </p:nvSpPr>
        <p:spPr bwMode="gray">
          <a:xfrm>
            <a:off x="6346852" y="6071518"/>
            <a:ext cx="180777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tx2"/>
              </a:buClr>
            </a:pPr>
            <a:r>
              <a:rPr lang="tr-TR" altLang="zh-CN" sz="1500" dirty="0">
                <a:ea typeface="宋体" pitchFamily="2" charset="-122"/>
              </a:rPr>
              <a:t>Business Network</a:t>
            </a:r>
            <a:endParaRPr lang="en-US" altLang="zh-CN" sz="1500" dirty="0">
              <a:ea typeface="宋体" pitchFamily="2" charset="-122"/>
            </a:endParaRPr>
          </a:p>
        </p:txBody>
      </p:sp>
      <p:sp>
        <p:nvSpPr>
          <p:cNvPr id="25" name="Rectangle 50"/>
          <p:cNvSpPr>
            <a:spLocks noChangeArrowheads="1"/>
          </p:cNvSpPr>
          <p:nvPr/>
        </p:nvSpPr>
        <p:spPr bwMode="gray">
          <a:xfrm>
            <a:off x="5331581" y="2628757"/>
            <a:ext cx="2717232" cy="381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b" anchorCtr="0">
            <a:spAutoFit/>
          </a:bodyPr>
          <a:lstStyle>
            <a:lvl1pPr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buClr>
                <a:srgbClr val="002960"/>
              </a:buClr>
            </a:pPr>
            <a:r>
              <a:rPr lang="en-US" sz="1500" i="1" dirty="0">
                <a:solidFill>
                  <a:srgbClr val="000000"/>
                </a:solidFill>
              </a:rPr>
              <a:t>Fu </a:t>
            </a:r>
            <a:r>
              <a:rPr lang="en-US" sz="1500" i="1" dirty="0" err="1">
                <a:solidFill>
                  <a:srgbClr val="000000"/>
                </a:solidFill>
              </a:rPr>
              <a:t>Chengyu</a:t>
            </a:r>
            <a:endParaRPr lang="en-US" sz="1500" i="1" dirty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Clr>
                <a:srgbClr val="002960"/>
              </a:buClr>
            </a:pPr>
            <a:r>
              <a:rPr lang="en-US" i="1" dirty="0">
                <a:solidFill>
                  <a:srgbClr val="000000"/>
                </a:solidFill>
              </a:rPr>
              <a:t>Former Chairman of Sinopec Group</a:t>
            </a:r>
          </a:p>
        </p:txBody>
      </p:sp>
      <p:sp>
        <p:nvSpPr>
          <p:cNvPr id="26" name="Rectangle 8"/>
          <p:cNvSpPr>
            <a:spLocks noChangeArrowheads="1"/>
          </p:cNvSpPr>
          <p:nvPr/>
        </p:nvSpPr>
        <p:spPr bwMode="gray">
          <a:xfrm flipH="1">
            <a:off x="843490" y="4440785"/>
            <a:ext cx="7433593" cy="3446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noFill/>
            <a:miter lim="800000"/>
            <a:headEnd/>
            <a:tailEnd/>
          </a:ln>
          <a:effectLst>
            <a:glow rad="368300">
              <a:schemeClr val="bg1">
                <a:alpha val="50000"/>
              </a:schemeClr>
            </a:glow>
          </a:effectLst>
          <a:extLst/>
        </p:spPr>
        <p:txBody>
          <a:bodyPr wrap="none" lIns="0" tIns="0" rIns="0" bIns="0" anchor="ctr"/>
          <a:lstStyle/>
          <a:p>
            <a:endParaRPr lang="en-US" sz="1100" dirty="0"/>
          </a:p>
        </p:txBody>
      </p:sp>
      <p:sp>
        <p:nvSpPr>
          <p:cNvPr id="27" name="Rectangle 8"/>
          <p:cNvSpPr>
            <a:spLocks noChangeArrowheads="1"/>
          </p:cNvSpPr>
          <p:nvPr/>
        </p:nvSpPr>
        <p:spPr bwMode="gray">
          <a:xfrm flipH="1">
            <a:off x="3591622" y="4482611"/>
            <a:ext cx="1937329" cy="230832"/>
          </a:xfrm>
          <a:prstGeom prst="rect">
            <a:avLst/>
          </a:prstGeom>
          <a:noFill/>
          <a:ln w="15875">
            <a:noFill/>
          </a:ln>
          <a:extLst/>
        </p:spPr>
        <p:txBody>
          <a:bodyPr wrap="square" lIns="0" tIns="0" rIns="0" bIns="0" anchor="ctr" anchorCtr="0">
            <a:spAutoFit/>
          </a:bodyPr>
          <a:lstStyle/>
          <a:p>
            <a:pPr algn="ctr">
              <a:buClr>
                <a:schemeClr val="tx2"/>
              </a:buClr>
            </a:pPr>
            <a:r>
              <a:rPr lang="tr-TR" sz="1500" b="1" dirty="0">
                <a:solidFill>
                  <a:schemeClr val="bg1"/>
                </a:solidFill>
              </a:rPr>
              <a:t>Task</a:t>
            </a:r>
            <a:r>
              <a:rPr lang="en-US" sz="1500" b="1" dirty="0">
                <a:solidFill>
                  <a:schemeClr val="bg1"/>
                </a:solidFill>
              </a:rPr>
              <a:t>f</a:t>
            </a:r>
            <a:r>
              <a:rPr lang="tr-TR" sz="1500" b="1" dirty="0">
                <a:solidFill>
                  <a:schemeClr val="bg1"/>
                </a:solidFill>
              </a:rPr>
              <a:t>orce</a:t>
            </a:r>
            <a:r>
              <a:rPr lang="de-DE" sz="1500" b="1" dirty="0">
                <a:solidFill>
                  <a:schemeClr val="bg1"/>
                </a:solidFill>
              </a:rPr>
              <a:t> </a:t>
            </a:r>
            <a:r>
              <a:rPr lang="tr-TR" sz="1500" b="1" dirty="0" err="1">
                <a:solidFill>
                  <a:schemeClr val="bg1"/>
                </a:solidFill>
              </a:rPr>
              <a:t>Members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28" name="Rectangle 8"/>
          <p:cNvSpPr>
            <a:spLocks noChangeArrowheads="1"/>
          </p:cNvSpPr>
          <p:nvPr/>
        </p:nvSpPr>
        <p:spPr bwMode="gray">
          <a:xfrm flipH="1">
            <a:off x="989519" y="3290275"/>
            <a:ext cx="7165103" cy="1004890"/>
          </a:xfrm>
          <a:prstGeom prst="rect">
            <a:avLst/>
          </a:prstGeom>
          <a:noFill/>
          <a:ln w="15875">
            <a:noFill/>
          </a:ln>
          <a:extLst/>
        </p:spPr>
        <p:txBody>
          <a:bodyPr wrap="square" lIns="0" tIns="0" rIns="0" bIns="0" anchor="ctr" anchorCtr="0">
            <a:spAutoFit/>
          </a:bodyPr>
          <a:lstStyle/>
          <a:p>
            <a:pPr algn="ctr">
              <a:buClr>
                <a:schemeClr val="tx2"/>
              </a:buClr>
            </a:pPr>
            <a:r>
              <a:rPr lang="en-US" sz="1500" b="1" dirty="0"/>
              <a:t>Co-chairs:</a:t>
            </a:r>
          </a:p>
          <a:p>
            <a:pPr algn="ctr">
              <a:buClr>
                <a:schemeClr val="tx2"/>
              </a:buClr>
            </a:pPr>
            <a:r>
              <a:rPr lang="en-US" sz="1200" b="1" dirty="0"/>
              <a:t>Krill </a:t>
            </a:r>
            <a:r>
              <a:rPr lang="en-US" sz="1200" b="1" dirty="0" err="1"/>
              <a:t>Dmitriev</a:t>
            </a:r>
            <a:r>
              <a:rPr lang="en-US" sz="1200" b="1" dirty="0"/>
              <a:t> </a:t>
            </a:r>
            <a:r>
              <a:rPr lang="en-US" sz="1200" dirty="0"/>
              <a:t>(CEO of Russian Direct Investment Fund), </a:t>
            </a:r>
            <a:r>
              <a:rPr lang="en-US" sz="1200" b="1" dirty="0"/>
              <a:t>Marcus Wallenberg </a:t>
            </a:r>
            <a:r>
              <a:rPr lang="en-US" sz="1200" dirty="0"/>
              <a:t>(</a:t>
            </a:r>
            <a:r>
              <a:rPr lang="sv-SE" sz="1200" dirty="0" err="1"/>
              <a:t>Chairman</a:t>
            </a:r>
            <a:r>
              <a:rPr lang="sv-SE" sz="1200" dirty="0"/>
              <a:t> </a:t>
            </a:r>
            <a:r>
              <a:rPr lang="sv-SE" sz="1200" dirty="0" err="1"/>
              <a:t>of</a:t>
            </a:r>
            <a:r>
              <a:rPr lang="sv-SE" sz="1200" dirty="0"/>
              <a:t> Skandinaviska Enskilda Banken)</a:t>
            </a:r>
            <a:r>
              <a:rPr lang="en-US" sz="1200" dirty="0"/>
              <a:t>, </a:t>
            </a:r>
            <a:r>
              <a:rPr lang="en-US" sz="1200" b="1" dirty="0"/>
              <a:t>Nabil </a:t>
            </a:r>
            <a:r>
              <a:rPr lang="en-US" sz="1200" b="1" dirty="0" err="1"/>
              <a:t>Habayeb</a:t>
            </a:r>
            <a:r>
              <a:rPr lang="en-US" sz="1200" b="1" dirty="0"/>
              <a:t> </a:t>
            </a:r>
            <a:r>
              <a:rPr lang="en-US" sz="1200" dirty="0"/>
              <a:t>(President &amp; CEO </a:t>
            </a:r>
            <a:r>
              <a:rPr lang="en-US" sz="1200" dirty="0" err="1"/>
              <a:t>MENAT</a:t>
            </a:r>
            <a:r>
              <a:rPr lang="en-US" sz="1200" dirty="0"/>
              <a:t> GE), </a:t>
            </a:r>
            <a:r>
              <a:rPr lang="en-US" sz="1200" b="1" dirty="0"/>
              <a:t>David </a:t>
            </a:r>
            <a:r>
              <a:rPr lang="en-US" sz="1200" b="1" dirty="0" err="1"/>
              <a:t>Thodey</a:t>
            </a:r>
            <a:r>
              <a:rPr lang="en-US" sz="1200" b="1" dirty="0"/>
              <a:t> </a:t>
            </a:r>
            <a:r>
              <a:rPr lang="en-US" sz="1200" dirty="0"/>
              <a:t>(CEO of Telstra Corporation), </a:t>
            </a:r>
            <a:r>
              <a:rPr lang="en-US" sz="1200" b="1" dirty="0"/>
              <a:t>Francesco </a:t>
            </a:r>
            <a:r>
              <a:rPr lang="en-US" sz="1200" b="1" dirty="0" err="1"/>
              <a:t>Starace</a:t>
            </a:r>
            <a:r>
              <a:rPr lang="en-US" sz="1200" b="1" dirty="0"/>
              <a:t> </a:t>
            </a:r>
            <a:r>
              <a:rPr lang="en-US" sz="1200" dirty="0"/>
              <a:t>(CEO and General Manager of </a:t>
            </a:r>
            <a:r>
              <a:rPr lang="en-US" sz="1200" dirty="0" err="1"/>
              <a:t>ENEL</a:t>
            </a:r>
            <a:r>
              <a:rPr lang="en-US" sz="1200" dirty="0"/>
              <a:t>), </a:t>
            </a:r>
            <a:r>
              <a:rPr lang="en-US" sz="1200" b="1" dirty="0" err="1"/>
              <a:t>Zhi</a:t>
            </a:r>
            <a:r>
              <a:rPr lang="en-US" sz="1200" b="1" dirty="0"/>
              <a:t> Ying</a:t>
            </a:r>
            <a:r>
              <a:rPr lang="en-US" sz="1200" dirty="0"/>
              <a:t> (Vice President &amp; Chief Brand Officer of Tsinghua </a:t>
            </a:r>
            <a:r>
              <a:rPr lang="en-US" sz="1200" dirty="0" err="1"/>
              <a:t>Tongfang</a:t>
            </a:r>
            <a:r>
              <a:rPr lang="en-US" sz="1200" dirty="0"/>
              <a:t> Co., Ltd)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474247" y="5930260"/>
            <a:ext cx="1544614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5" descr="http://www.bck.or.kr/data/file/photo03/1981881884_wEi1F0T3_ferit2520sahenk.jpg"/>
          <p:cNvPicPr>
            <a:picLocks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64316" y="2038053"/>
            <a:ext cx="664548" cy="98958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0857" y="5131115"/>
            <a:ext cx="999761" cy="664915"/>
          </a:xfrm>
          <a:prstGeom prst="rect">
            <a:avLst/>
          </a:prstGeom>
        </p:spPr>
      </p:pic>
      <p:sp>
        <p:nvSpPr>
          <p:cNvPr id="32" name="Rectangle 52"/>
          <p:cNvSpPr>
            <a:spLocks noChangeArrowheads="1"/>
          </p:cNvSpPr>
          <p:nvPr/>
        </p:nvSpPr>
        <p:spPr bwMode="gray">
          <a:xfrm>
            <a:off x="989521" y="6066551"/>
            <a:ext cx="175526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9535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chemeClr val="tx2"/>
              </a:buClr>
            </a:pPr>
            <a:r>
              <a:rPr lang="de-DE" altLang="zh-CN" sz="1500" dirty="0" err="1">
                <a:ea typeface="宋体" pitchFamily="2" charset="-122"/>
              </a:rPr>
              <a:t>Knowledge</a:t>
            </a:r>
            <a:r>
              <a:rPr lang="de-DE" altLang="zh-CN" sz="1500" dirty="0">
                <a:ea typeface="宋体" pitchFamily="2" charset="-122"/>
              </a:rPr>
              <a:t> Partner</a:t>
            </a:r>
            <a:endParaRPr lang="en-US" altLang="zh-CN" sz="1500" dirty="0">
              <a:ea typeface="宋体" pitchFamily="2" charset="-122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094844" y="5930260"/>
            <a:ext cx="1544614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2940" y="5181644"/>
            <a:ext cx="1523826" cy="531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6826" y="2033882"/>
            <a:ext cx="680334" cy="996110"/>
          </a:xfrm>
          <a:prstGeom prst="ellipse">
            <a:avLst/>
          </a:prstGeom>
          <a:noFill/>
        </p:spPr>
      </p:pic>
      <p:sp>
        <p:nvSpPr>
          <p:cNvPr id="36" name="Oval 35"/>
          <p:cNvSpPr/>
          <p:nvPr/>
        </p:nvSpPr>
        <p:spPr bwMode="auto">
          <a:xfrm>
            <a:off x="3269656" y="5103060"/>
            <a:ext cx="292431" cy="292414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rtlCol="0" anchor="ctr"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21</a:t>
            </a:r>
            <a:endParaRPr lang="ru-RU" sz="1000" dirty="0"/>
          </a:p>
        </p:txBody>
      </p:sp>
      <p:sp>
        <p:nvSpPr>
          <p:cNvPr id="37" name="Oval 36"/>
          <p:cNvSpPr/>
          <p:nvPr/>
        </p:nvSpPr>
        <p:spPr bwMode="auto">
          <a:xfrm>
            <a:off x="4506033" y="5015173"/>
            <a:ext cx="292431" cy="28922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95</a:t>
            </a:r>
            <a:endParaRPr lang="ru-RU" sz="1000" dirty="0"/>
          </a:p>
        </p:txBody>
      </p:sp>
      <p:sp>
        <p:nvSpPr>
          <p:cNvPr id="38" name="Oval 37"/>
          <p:cNvSpPr/>
          <p:nvPr/>
        </p:nvSpPr>
        <p:spPr bwMode="auto">
          <a:xfrm>
            <a:off x="4475951" y="5679716"/>
            <a:ext cx="292431" cy="28922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6</a:t>
            </a:r>
            <a:endParaRPr lang="ru-RU" sz="1000" dirty="0"/>
          </a:p>
        </p:txBody>
      </p:sp>
      <p:sp>
        <p:nvSpPr>
          <p:cNvPr id="39" name="Oval 38"/>
          <p:cNvSpPr/>
          <p:nvPr/>
        </p:nvSpPr>
        <p:spPr bwMode="auto">
          <a:xfrm>
            <a:off x="3734580" y="5809011"/>
            <a:ext cx="292431" cy="28922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3</a:t>
            </a:r>
            <a:endParaRPr lang="ru-RU" sz="1000" dirty="0"/>
          </a:p>
        </p:txBody>
      </p:sp>
      <p:sp>
        <p:nvSpPr>
          <p:cNvPr id="40" name="Oval 39"/>
          <p:cNvSpPr/>
          <p:nvPr/>
        </p:nvSpPr>
        <p:spPr bwMode="auto">
          <a:xfrm>
            <a:off x="5311754" y="5375649"/>
            <a:ext cx="292431" cy="28922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55</a:t>
            </a:r>
            <a:endParaRPr lang="ru-RU" sz="1000" dirty="0"/>
          </a:p>
        </p:txBody>
      </p:sp>
      <p:sp>
        <p:nvSpPr>
          <p:cNvPr id="41" name="Oval 40"/>
          <p:cNvSpPr/>
          <p:nvPr/>
        </p:nvSpPr>
        <p:spPr bwMode="auto">
          <a:xfrm>
            <a:off x="5460417" y="5924668"/>
            <a:ext cx="292431" cy="28922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21975" indent="-621975" algn="ctr" defTabSz="913526">
              <a:tabLst>
                <a:tab pos="625214" algn="l"/>
              </a:tabLst>
            </a:pPr>
            <a:r>
              <a:rPr lang="en-US" sz="1000" dirty="0"/>
              <a:t>7</a:t>
            </a:r>
            <a:endParaRPr lang="ru-RU" sz="1000" dirty="0"/>
          </a:p>
        </p:txBody>
      </p:sp>
      <p:sp>
        <p:nvSpPr>
          <p:cNvPr id="42" name="Title 41"/>
          <p:cNvSpPr>
            <a:spLocks noGrp="1"/>
          </p:cNvSpPr>
          <p:nvPr>
            <p:ph type="title"/>
          </p:nvPr>
        </p:nvSpPr>
        <p:spPr>
          <a:xfrm>
            <a:off x="304800" y="862608"/>
            <a:ext cx="8534400" cy="838200"/>
          </a:xfrm>
        </p:spPr>
        <p:txBody>
          <a:bodyPr/>
          <a:lstStyle/>
          <a:p>
            <a:r>
              <a:rPr lang="en-US" sz="3600" dirty="0" smtClean="0"/>
              <a:t>B20 Turkey I and I </a:t>
            </a:r>
            <a:r>
              <a:rPr lang="en-US" sz="3600" dirty="0" smtClean="0"/>
              <a:t>Taskforce</a:t>
            </a:r>
            <a:br>
              <a:rPr lang="en-US" sz="3600" dirty="0" smtClean="0"/>
            </a:br>
            <a:r>
              <a:rPr lang="en-US" sz="3600" dirty="0" smtClean="0"/>
              <a:t>(content lead: TEPAV)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9435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74944" y="611698"/>
            <a:ext cx="8071488" cy="314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3526" fontAlgn="base">
              <a:spcBef>
                <a:spcPct val="0"/>
              </a:spcBef>
              <a:spcAft>
                <a:spcPct val="0"/>
              </a:spcAft>
              <a:tabLst>
                <a:tab pos="275353" algn="l"/>
              </a:tabLst>
              <a:defRPr/>
            </a:pPr>
            <a:r>
              <a:rPr lang="tr-TR" sz="2000" b="1" kern="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Recommendation</a:t>
            </a:r>
            <a:r>
              <a:rPr lang="tr-TR" sz="2000" b="1" kern="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Development </a:t>
            </a:r>
            <a:r>
              <a:rPr lang="tr-TR" sz="2000" b="1" kern="0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Workstream</a:t>
            </a:r>
            <a:r>
              <a:rPr lang="tr-TR" sz="2000" b="1" kern="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1" kern="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Timeline</a:t>
            </a:r>
          </a:p>
        </p:txBody>
      </p:sp>
      <p:sp>
        <p:nvSpPr>
          <p:cNvPr id="7" name="Rectangle 82"/>
          <p:cNvSpPr txBox="1"/>
          <p:nvPr/>
        </p:nvSpPr>
        <p:spPr>
          <a:xfrm>
            <a:off x="128291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Dec’14</a:t>
            </a:r>
          </a:p>
        </p:txBody>
      </p:sp>
      <p:sp>
        <p:nvSpPr>
          <p:cNvPr id="8" name="Rectangle 82"/>
          <p:cNvSpPr txBox="1"/>
          <p:nvPr/>
        </p:nvSpPr>
        <p:spPr>
          <a:xfrm>
            <a:off x="859240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Jan’15</a:t>
            </a:r>
          </a:p>
        </p:txBody>
      </p:sp>
      <p:sp>
        <p:nvSpPr>
          <p:cNvPr id="9" name="Rectangle 82"/>
          <p:cNvSpPr txBox="1"/>
          <p:nvPr/>
        </p:nvSpPr>
        <p:spPr>
          <a:xfrm>
            <a:off x="1590190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Feb’15</a:t>
            </a:r>
          </a:p>
        </p:txBody>
      </p:sp>
      <p:sp>
        <p:nvSpPr>
          <p:cNvPr id="10" name="Rectangle 82"/>
          <p:cNvSpPr txBox="1"/>
          <p:nvPr/>
        </p:nvSpPr>
        <p:spPr>
          <a:xfrm>
            <a:off x="2321139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Mar’15</a:t>
            </a:r>
          </a:p>
        </p:txBody>
      </p:sp>
      <p:sp>
        <p:nvSpPr>
          <p:cNvPr id="11" name="Rectangle 82"/>
          <p:cNvSpPr txBox="1"/>
          <p:nvPr/>
        </p:nvSpPr>
        <p:spPr>
          <a:xfrm>
            <a:off x="4513988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Jun’15</a:t>
            </a:r>
          </a:p>
        </p:txBody>
      </p:sp>
      <p:sp>
        <p:nvSpPr>
          <p:cNvPr id="12" name="Rectangle 82"/>
          <p:cNvSpPr txBox="1"/>
          <p:nvPr/>
        </p:nvSpPr>
        <p:spPr>
          <a:xfrm>
            <a:off x="5244938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Jul’15</a:t>
            </a:r>
          </a:p>
        </p:txBody>
      </p:sp>
      <p:sp>
        <p:nvSpPr>
          <p:cNvPr id="13" name="Rectangle 82"/>
          <p:cNvSpPr txBox="1"/>
          <p:nvPr/>
        </p:nvSpPr>
        <p:spPr>
          <a:xfrm>
            <a:off x="5975887" y="1519137"/>
            <a:ext cx="606196" cy="219820"/>
          </a:xfrm>
          <a:prstGeom prst="rect">
            <a:avLst/>
          </a:prstGeom>
          <a:solidFill>
            <a:srgbClr val="00B0F0"/>
          </a:solidFill>
          <a:ln>
            <a:solidFill>
              <a:schemeClr val="accent1"/>
            </a:solidFill>
          </a:ln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>
                <a:solidFill>
                  <a:schemeClr val="lt1"/>
                </a:solidFill>
              </a:rPr>
              <a:t>Aug’15</a:t>
            </a:r>
          </a:p>
        </p:txBody>
      </p:sp>
      <p:sp>
        <p:nvSpPr>
          <p:cNvPr id="14" name="Rectangle 82"/>
          <p:cNvSpPr txBox="1"/>
          <p:nvPr/>
        </p:nvSpPr>
        <p:spPr>
          <a:xfrm>
            <a:off x="6706837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Sep’15</a:t>
            </a:r>
          </a:p>
        </p:txBody>
      </p:sp>
      <p:sp>
        <p:nvSpPr>
          <p:cNvPr id="15" name="Rectangle 82"/>
          <p:cNvSpPr txBox="1"/>
          <p:nvPr/>
        </p:nvSpPr>
        <p:spPr>
          <a:xfrm>
            <a:off x="7437786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Oct’15</a:t>
            </a:r>
          </a:p>
        </p:txBody>
      </p:sp>
      <p:sp>
        <p:nvSpPr>
          <p:cNvPr id="16" name="Rectangle 82"/>
          <p:cNvSpPr txBox="1"/>
          <p:nvPr/>
        </p:nvSpPr>
        <p:spPr>
          <a:xfrm>
            <a:off x="8168740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Nov’15</a:t>
            </a:r>
          </a:p>
        </p:txBody>
      </p:sp>
      <p:grpSp>
        <p:nvGrpSpPr>
          <p:cNvPr id="17" name="Group 5"/>
          <p:cNvGrpSpPr/>
          <p:nvPr/>
        </p:nvGrpSpPr>
        <p:grpSpPr>
          <a:xfrm>
            <a:off x="809755" y="1415010"/>
            <a:ext cx="7283037" cy="2444151"/>
            <a:chOff x="793588" y="1767839"/>
            <a:chExt cx="7137630" cy="2014495"/>
          </a:xfrm>
        </p:grpSpPr>
        <p:cxnSp>
          <p:nvCxnSpPr>
            <p:cNvPr id="18" name="Straight Connector 96"/>
            <p:cNvCxnSpPr/>
            <p:nvPr/>
          </p:nvCxnSpPr>
          <p:spPr>
            <a:xfrm>
              <a:off x="793588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98"/>
            <p:cNvCxnSpPr/>
            <p:nvPr/>
          </p:nvCxnSpPr>
          <p:spPr>
            <a:xfrm>
              <a:off x="1507351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99"/>
            <p:cNvCxnSpPr/>
            <p:nvPr/>
          </p:nvCxnSpPr>
          <p:spPr>
            <a:xfrm>
              <a:off x="2221114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00"/>
            <p:cNvCxnSpPr/>
            <p:nvPr/>
          </p:nvCxnSpPr>
          <p:spPr>
            <a:xfrm>
              <a:off x="2934877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01"/>
            <p:cNvCxnSpPr/>
            <p:nvPr/>
          </p:nvCxnSpPr>
          <p:spPr>
            <a:xfrm>
              <a:off x="3648640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02"/>
            <p:cNvCxnSpPr/>
            <p:nvPr/>
          </p:nvCxnSpPr>
          <p:spPr>
            <a:xfrm>
              <a:off x="4362403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03"/>
            <p:cNvCxnSpPr/>
            <p:nvPr/>
          </p:nvCxnSpPr>
          <p:spPr>
            <a:xfrm>
              <a:off x="5076166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104"/>
            <p:cNvCxnSpPr/>
            <p:nvPr/>
          </p:nvCxnSpPr>
          <p:spPr>
            <a:xfrm>
              <a:off x="5789929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105"/>
            <p:cNvCxnSpPr/>
            <p:nvPr/>
          </p:nvCxnSpPr>
          <p:spPr>
            <a:xfrm>
              <a:off x="6503692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106"/>
            <p:cNvCxnSpPr/>
            <p:nvPr/>
          </p:nvCxnSpPr>
          <p:spPr>
            <a:xfrm>
              <a:off x="7217455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107"/>
            <p:cNvCxnSpPr/>
            <p:nvPr/>
          </p:nvCxnSpPr>
          <p:spPr>
            <a:xfrm>
              <a:off x="7931218" y="1767839"/>
              <a:ext cx="0" cy="2014495"/>
            </a:xfrm>
            <a:prstGeom prst="line">
              <a:avLst/>
            </a:prstGeom>
            <a:ln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82"/>
          <p:cNvSpPr txBox="1"/>
          <p:nvPr/>
        </p:nvSpPr>
        <p:spPr>
          <a:xfrm>
            <a:off x="3052089" y="1519137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Apr’15</a:t>
            </a:r>
          </a:p>
        </p:txBody>
      </p:sp>
      <p:sp>
        <p:nvSpPr>
          <p:cNvPr id="30" name="Freeform 4"/>
          <p:cNvSpPr/>
          <p:nvPr>
            <p:custDataLst>
              <p:tags r:id="rId1"/>
            </p:custDataLst>
          </p:nvPr>
        </p:nvSpPr>
        <p:spPr>
          <a:xfrm>
            <a:off x="97190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1" name="Rectangle 6"/>
          <p:cNvSpPr txBox="1"/>
          <p:nvPr>
            <p:custDataLst>
              <p:tags r:id="rId2"/>
            </p:custDataLst>
          </p:nvPr>
        </p:nvSpPr>
        <p:spPr>
          <a:xfrm>
            <a:off x="149025" y="3339101"/>
            <a:ext cx="660731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32" name="Freeform 11"/>
          <p:cNvSpPr/>
          <p:nvPr>
            <p:custDataLst>
              <p:tags r:id="rId3"/>
            </p:custDataLst>
          </p:nvPr>
        </p:nvSpPr>
        <p:spPr>
          <a:xfrm>
            <a:off x="824063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3" name="Rectangle 6"/>
          <p:cNvSpPr txBox="1"/>
          <p:nvPr>
            <p:custDataLst>
              <p:tags r:id="rId4"/>
            </p:custDataLst>
          </p:nvPr>
        </p:nvSpPr>
        <p:spPr>
          <a:xfrm>
            <a:off x="1043843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34" name="Freeform 15"/>
          <p:cNvSpPr/>
          <p:nvPr>
            <p:custDataLst>
              <p:tags r:id="rId5"/>
            </p:custDataLst>
          </p:nvPr>
        </p:nvSpPr>
        <p:spPr>
          <a:xfrm>
            <a:off x="1550936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5" name="Rectangle 6"/>
          <p:cNvSpPr txBox="1"/>
          <p:nvPr>
            <p:custDataLst>
              <p:tags r:id="rId6"/>
            </p:custDataLst>
          </p:nvPr>
        </p:nvSpPr>
        <p:spPr>
          <a:xfrm>
            <a:off x="1770716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36" name="Freeform 18"/>
          <p:cNvSpPr/>
          <p:nvPr>
            <p:custDataLst>
              <p:tags r:id="rId7"/>
            </p:custDataLst>
          </p:nvPr>
        </p:nvSpPr>
        <p:spPr>
          <a:xfrm>
            <a:off x="2277809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ectangle 6"/>
          <p:cNvSpPr txBox="1"/>
          <p:nvPr>
            <p:custDataLst>
              <p:tags r:id="rId8"/>
            </p:custDataLst>
          </p:nvPr>
        </p:nvSpPr>
        <p:spPr>
          <a:xfrm>
            <a:off x="2497589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38" name="Freeform 21"/>
          <p:cNvSpPr/>
          <p:nvPr>
            <p:custDataLst>
              <p:tags r:id="rId9"/>
            </p:custDataLst>
          </p:nvPr>
        </p:nvSpPr>
        <p:spPr>
          <a:xfrm>
            <a:off x="3731556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9" name="Rectangle 6"/>
          <p:cNvSpPr txBox="1"/>
          <p:nvPr>
            <p:custDataLst>
              <p:tags r:id="rId10"/>
            </p:custDataLst>
          </p:nvPr>
        </p:nvSpPr>
        <p:spPr>
          <a:xfrm>
            <a:off x="3951336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40" name="Freeform 24"/>
          <p:cNvSpPr/>
          <p:nvPr>
            <p:custDataLst>
              <p:tags r:id="rId11"/>
            </p:custDataLst>
          </p:nvPr>
        </p:nvSpPr>
        <p:spPr>
          <a:xfrm>
            <a:off x="3004682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1" name="Rectangle 6"/>
          <p:cNvSpPr txBox="1"/>
          <p:nvPr>
            <p:custDataLst>
              <p:tags r:id="rId12"/>
            </p:custDataLst>
          </p:nvPr>
        </p:nvSpPr>
        <p:spPr>
          <a:xfrm>
            <a:off x="3224462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42" name="Freeform 27"/>
          <p:cNvSpPr/>
          <p:nvPr>
            <p:custDataLst>
              <p:tags r:id="rId13"/>
            </p:custDataLst>
          </p:nvPr>
        </p:nvSpPr>
        <p:spPr>
          <a:xfrm>
            <a:off x="4458429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3" name="Rectangle 6"/>
          <p:cNvSpPr txBox="1"/>
          <p:nvPr>
            <p:custDataLst>
              <p:tags r:id="rId14"/>
            </p:custDataLst>
          </p:nvPr>
        </p:nvSpPr>
        <p:spPr>
          <a:xfrm>
            <a:off x="4678209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44" name="Freeform 30"/>
          <p:cNvSpPr/>
          <p:nvPr>
            <p:custDataLst>
              <p:tags r:id="rId15"/>
            </p:custDataLst>
          </p:nvPr>
        </p:nvSpPr>
        <p:spPr>
          <a:xfrm>
            <a:off x="5185302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5" name="Rectangle 6"/>
          <p:cNvSpPr txBox="1"/>
          <p:nvPr>
            <p:custDataLst>
              <p:tags r:id="rId16"/>
            </p:custDataLst>
          </p:nvPr>
        </p:nvSpPr>
        <p:spPr>
          <a:xfrm>
            <a:off x="5405082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46" name="Freeform 33"/>
          <p:cNvSpPr/>
          <p:nvPr>
            <p:custDataLst>
              <p:tags r:id="rId17"/>
            </p:custDataLst>
          </p:nvPr>
        </p:nvSpPr>
        <p:spPr>
          <a:xfrm>
            <a:off x="5912175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0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0 w 1828800"/>
              <a:gd name="connsiteY1" fmla="*/ 0 h 914400"/>
              <a:gd name="connsiteX2" fmla="*/ 1828800 w 1828800"/>
              <a:gd name="connsiteY2" fmla="*/ 457200 h 914400"/>
              <a:gd name="connsiteX3" fmla="*/ 1479980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0 w 1828800"/>
              <a:gd name="connsiteY1" fmla="*/ 0 h 914400"/>
              <a:gd name="connsiteX2" fmla="*/ 1828800 w 1828800"/>
              <a:gd name="connsiteY2" fmla="*/ 457200 h 914400"/>
              <a:gd name="connsiteX3" fmla="*/ 1479980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0 w 1828800"/>
              <a:gd name="connsiteY1" fmla="*/ 0 h 914400"/>
              <a:gd name="connsiteX2" fmla="*/ 1828800 w 1828800"/>
              <a:gd name="connsiteY2" fmla="*/ 457200 h 914400"/>
              <a:gd name="connsiteX3" fmla="*/ 1479980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0 w 1828800"/>
              <a:gd name="connsiteY1" fmla="*/ 0 h 914400"/>
              <a:gd name="connsiteX2" fmla="*/ 1828800 w 1828800"/>
              <a:gd name="connsiteY2" fmla="*/ 457200 h 914400"/>
              <a:gd name="connsiteX3" fmla="*/ 1479980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0" y="0"/>
                </a:lnTo>
                <a:lnTo>
                  <a:pt x="1828800" y="457200"/>
                </a:lnTo>
                <a:lnTo>
                  <a:pt x="1479980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7" name="Rectangle 6"/>
          <p:cNvSpPr txBox="1"/>
          <p:nvPr>
            <p:custDataLst>
              <p:tags r:id="rId18"/>
            </p:custDataLst>
          </p:nvPr>
        </p:nvSpPr>
        <p:spPr>
          <a:xfrm>
            <a:off x="6131955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48" name="Freeform 36"/>
          <p:cNvSpPr/>
          <p:nvPr>
            <p:custDataLst>
              <p:tags r:id="rId19"/>
            </p:custDataLst>
          </p:nvPr>
        </p:nvSpPr>
        <p:spPr>
          <a:xfrm>
            <a:off x="6639048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49" name="Rectangle 6"/>
          <p:cNvSpPr txBox="1"/>
          <p:nvPr>
            <p:custDataLst>
              <p:tags r:id="rId20"/>
            </p:custDataLst>
          </p:nvPr>
        </p:nvSpPr>
        <p:spPr>
          <a:xfrm>
            <a:off x="6858828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50" name="Freeform 39"/>
          <p:cNvSpPr/>
          <p:nvPr>
            <p:custDataLst>
              <p:tags r:id="rId21"/>
            </p:custDataLst>
          </p:nvPr>
        </p:nvSpPr>
        <p:spPr>
          <a:xfrm>
            <a:off x="7365922" y="3274311"/>
            <a:ext cx="880511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348818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1" name="Rectangle 6"/>
          <p:cNvSpPr txBox="1"/>
          <p:nvPr>
            <p:custDataLst>
              <p:tags r:id="rId22"/>
            </p:custDataLst>
          </p:nvPr>
        </p:nvSpPr>
        <p:spPr>
          <a:xfrm>
            <a:off x="7585702" y="3339101"/>
            <a:ext cx="492786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52" name="Freeform 42"/>
          <p:cNvSpPr/>
          <p:nvPr>
            <p:custDataLst>
              <p:tags r:id="rId23"/>
            </p:custDataLst>
          </p:nvPr>
        </p:nvSpPr>
        <p:spPr>
          <a:xfrm>
            <a:off x="8092793" y="3274311"/>
            <a:ext cx="956900" cy="93297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479406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28602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20972 w 1828800"/>
              <a:gd name="connsiteY5" fmla="*/ 457200 h 914400"/>
              <a:gd name="connsiteX0" fmla="*/ 0 w 1828800"/>
              <a:gd name="connsiteY0" fmla="*/ 0 h 914400"/>
              <a:gd name="connsiteX1" fmla="*/ 1507826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20972 w 1828800"/>
              <a:gd name="connsiteY5" fmla="*/ 457200 h 914400"/>
              <a:gd name="connsiteX0" fmla="*/ 0 w 1828800"/>
              <a:gd name="connsiteY0" fmla="*/ 0 h 914400"/>
              <a:gd name="connsiteX1" fmla="*/ 1507826 w 1828800"/>
              <a:gd name="connsiteY1" fmla="*/ 0 h 914400"/>
              <a:gd name="connsiteX2" fmla="*/ 1828800 w 1828800"/>
              <a:gd name="connsiteY2" fmla="*/ 457200 h 914400"/>
              <a:gd name="connsiteX3" fmla="*/ 1507826 w 1828800"/>
              <a:gd name="connsiteY3" fmla="*/ 914400 h 914400"/>
              <a:gd name="connsiteX4" fmla="*/ 0 w 1828800"/>
              <a:gd name="connsiteY4" fmla="*/ 914400 h 914400"/>
              <a:gd name="connsiteX5" fmla="*/ 320972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507826" y="0"/>
                </a:lnTo>
                <a:lnTo>
                  <a:pt x="1828800" y="457200"/>
                </a:lnTo>
                <a:lnTo>
                  <a:pt x="1507826" y="914400"/>
                </a:lnTo>
                <a:lnTo>
                  <a:pt x="0" y="914400"/>
                </a:lnTo>
                <a:lnTo>
                  <a:pt x="320972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3" name="Rectangle 6"/>
          <p:cNvSpPr txBox="1"/>
          <p:nvPr>
            <p:custDataLst>
              <p:tags r:id="rId24"/>
            </p:custDataLst>
          </p:nvPr>
        </p:nvSpPr>
        <p:spPr>
          <a:xfrm>
            <a:off x="8312573" y="3339101"/>
            <a:ext cx="569175" cy="80339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endParaRPr lang="en-US" sz="1400" b="1" dirty="0"/>
          </a:p>
        </p:txBody>
      </p:sp>
      <p:sp>
        <p:nvSpPr>
          <p:cNvPr id="54" name="Diamond 111"/>
          <p:cNvSpPr/>
          <p:nvPr/>
        </p:nvSpPr>
        <p:spPr>
          <a:xfrm>
            <a:off x="1285112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5" name="Diamond 112"/>
          <p:cNvSpPr/>
          <p:nvPr/>
        </p:nvSpPr>
        <p:spPr>
          <a:xfrm>
            <a:off x="1789986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6" name="Diamond 113"/>
          <p:cNvSpPr/>
          <p:nvPr/>
        </p:nvSpPr>
        <p:spPr>
          <a:xfrm>
            <a:off x="3439023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7" name="Diamond 114"/>
          <p:cNvSpPr/>
          <p:nvPr/>
        </p:nvSpPr>
        <p:spPr>
          <a:xfrm>
            <a:off x="4678209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8" name="Diamond 115"/>
          <p:cNvSpPr/>
          <p:nvPr/>
        </p:nvSpPr>
        <p:spPr>
          <a:xfrm>
            <a:off x="8471507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9" name="Rectangle 117"/>
          <p:cNvSpPr/>
          <p:nvPr/>
        </p:nvSpPr>
        <p:spPr>
          <a:xfrm>
            <a:off x="457133" y="4036166"/>
            <a:ext cx="747667" cy="10690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0" name="Rectangle 119"/>
          <p:cNvSpPr txBox="1"/>
          <p:nvPr/>
        </p:nvSpPr>
        <p:spPr>
          <a:xfrm>
            <a:off x="457133" y="3802339"/>
            <a:ext cx="212899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>
                <a:solidFill>
                  <a:srgbClr val="000000"/>
                </a:solidFill>
              </a:rPr>
              <a:t>15</a:t>
            </a:r>
          </a:p>
        </p:txBody>
      </p:sp>
      <p:sp>
        <p:nvSpPr>
          <p:cNvPr id="61" name="Rectangle 119"/>
          <p:cNvSpPr txBox="1"/>
          <p:nvPr/>
        </p:nvSpPr>
        <p:spPr>
          <a:xfrm>
            <a:off x="1780370" y="3802339"/>
            <a:ext cx="352811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tr-TR" sz="1200" i="1" dirty="0">
                <a:solidFill>
                  <a:srgbClr val="000000"/>
                </a:solidFill>
              </a:rPr>
              <a:t>9</a:t>
            </a:r>
            <a:r>
              <a:rPr lang="en-US" sz="1200" i="1" dirty="0">
                <a:solidFill>
                  <a:srgbClr val="000000"/>
                </a:solidFill>
              </a:rPr>
              <a:t>-10</a:t>
            </a:r>
          </a:p>
        </p:txBody>
      </p:sp>
      <p:sp>
        <p:nvSpPr>
          <p:cNvPr id="62" name="Rectangle 119"/>
          <p:cNvSpPr txBox="1"/>
          <p:nvPr/>
        </p:nvSpPr>
        <p:spPr>
          <a:xfrm>
            <a:off x="3347748" y="3802339"/>
            <a:ext cx="436818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tr-TR" sz="1200" i="1" dirty="0">
                <a:solidFill>
                  <a:srgbClr val="000000"/>
                </a:solidFill>
              </a:rPr>
              <a:t>16-</a:t>
            </a:r>
            <a:r>
              <a:rPr lang="en-US" sz="1200" i="1" dirty="0">
                <a:solidFill>
                  <a:srgbClr val="000000"/>
                </a:solidFill>
              </a:rPr>
              <a:t>17</a:t>
            </a:r>
          </a:p>
        </p:txBody>
      </p:sp>
      <p:sp>
        <p:nvSpPr>
          <p:cNvPr id="63" name="Rectangle 119"/>
          <p:cNvSpPr txBox="1"/>
          <p:nvPr/>
        </p:nvSpPr>
        <p:spPr>
          <a:xfrm>
            <a:off x="4718105" y="3802339"/>
            <a:ext cx="128891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200" i="1" dirty="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64" name="Rectangle 119"/>
          <p:cNvSpPr txBox="1"/>
          <p:nvPr/>
        </p:nvSpPr>
        <p:spPr>
          <a:xfrm>
            <a:off x="8390142" y="3802339"/>
            <a:ext cx="436818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200" i="1" dirty="0">
                <a:solidFill>
                  <a:srgbClr val="000000"/>
                </a:solidFill>
              </a:rPr>
              <a:t>14-15</a:t>
            </a:r>
          </a:p>
        </p:txBody>
      </p:sp>
      <p:sp>
        <p:nvSpPr>
          <p:cNvPr id="65" name="Rectangle 126"/>
          <p:cNvSpPr/>
          <p:nvPr/>
        </p:nvSpPr>
        <p:spPr>
          <a:xfrm>
            <a:off x="1643274" y="4036166"/>
            <a:ext cx="3527720" cy="10690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6" name="Rectangle 130"/>
          <p:cNvSpPr txBox="1">
            <a:spLocks/>
          </p:cNvSpPr>
          <p:nvPr/>
        </p:nvSpPr>
        <p:spPr>
          <a:xfrm>
            <a:off x="360977" y="4601407"/>
            <a:ext cx="897556" cy="43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dirty="0"/>
              <a:t>Member registration</a:t>
            </a:r>
          </a:p>
        </p:txBody>
      </p:sp>
      <p:sp>
        <p:nvSpPr>
          <p:cNvPr id="67" name="Line 174"/>
          <p:cNvSpPr>
            <a:spLocks noChangeShapeType="1"/>
          </p:cNvSpPr>
          <p:nvPr/>
        </p:nvSpPr>
        <p:spPr bwMode="auto">
          <a:xfrm flipV="1">
            <a:off x="360977" y="4579502"/>
            <a:ext cx="89755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pPr algn="ctr"/>
            <a:endParaRPr lang="en-US" sz="1400" dirty="0"/>
          </a:p>
        </p:txBody>
      </p:sp>
      <p:sp>
        <p:nvSpPr>
          <p:cNvPr id="68" name="Line 175"/>
          <p:cNvSpPr>
            <a:spLocks noChangeShapeType="1"/>
          </p:cNvSpPr>
          <p:nvPr/>
        </p:nvSpPr>
        <p:spPr bwMode="auto">
          <a:xfrm flipV="1">
            <a:off x="850026" y="4176185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 dirty="0"/>
          </a:p>
        </p:txBody>
      </p:sp>
      <p:sp>
        <p:nvSpPr>
          <p:cNvPr id="69" name="Rectangle 130"/>
          <p:cNvSpPr txBox="1">
            <a:spLocks/>
          </p:cNvSpPr>
          <p:nvPr/>
        </p:nvSpPr>
        <p:spPr>
          <a:xfrm>
            <a:off x="1841519" y="4601406"/>
            <a:ext cx="2538544" cy="21982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dirty="0"/>
              <a:t>Regional </a:t>
            </a:r>
            <a:r>
              <a:rPr lang="en-US" sz="1400" dirty="0" err="1"/>
              <a:t>consulta</a:t>
            </a:r>
            <a:r>
              <a:rPr lang="tr-TR" sz="1400" dirty="0" err="1"/>
              <a:t>tion</a:t>
            </a:r>
            <a:r>
              <a:rPr lang="en-US" sz="1400" dirty="0"/>
              <a:t> meetings</a:t>
            </a:r>
          </a:p>
        </p:txBody>
      </p:sp>
      <p:sp>
        <p:nvSpPr>
          <p:cNvPr id="70" name="Line 174"/>
          <p:cNvSpPr>
            <a:spLocks noChangeShapeType="1"/>
          </p:cNvSpPr>
          <p:nvPr/>
        </p:nvSpPr>
        <p:spPr bwMode="auto">
          <a:xfrm flipV="1">
            <a:off x="1846426" y="4579502"/>
            <a:ext cx="252873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pPr algn="ctr"/>
            <a:endParaRPr lang="en-US" sz="1400"/>
          </a:p>
        </p:txBody>
      </p:sp>
      <p:sp>
        <p:nvSpPr>
          <p:cNvPr id="71" name="Line 175"/>
          <p:cNvSpPr>
            <a:spLocks noChangeShapeType="1"/>
          </p:cNvSpPr>
          <p:nvPr/>
        </p:nvSpPr>
        <p:spPr bwMode="auto">
          <a:xfrm flipV="1">
            <a:off x="2322516" y="4176185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2" name="Line 175"/>
          <p:cNvSpPr>
            <a:spLocks noChangeShapeType="1"/>
          </p:cNvSpPr>
          <p:nvPr/>
        </p:nvSpPr>
        <p:spPr bwMode="auto">
          <a:xfrm flipV="1">
            <a:off x="3032297" y="4176185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3" name="Line 175"/>
          <p:cNvSpPr>
            <a:spLocks noChangeShapeType="1"/>
          </p:cNvSpPr>
          <p:nvPr/>
        </p:nvSpPr>
        <p:spPr bwMode="auto">
          <a:xfrm flipV="1">
            <a:off x="3766075" y="4176185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4" name="Line 175"/>
          <p:cNvSpPr>
            <a:spLocks noChangeShapeType="1"/>
          </p:cNvSpPr>
          <p:nvPr/>
        </p:nvSpPr>
        <p:spPr bwMode="auto">
          <a:xfrm>
            <a:off x="1889721" y="3117027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5" name="Line 175"/>
          <p:cNvSpPr>
            <a:spLocks noChangeShapeType="1"/>
          </p:cNvSpPr>
          <p:nvPr/>
        </p:nvSpPr>
        <p:spPr bwMode="auto">
          <a:xfrm>
            <a:off x="3538758" y="3117027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6" name="Line 175"/>
          <p:cNvSpPr>
            <a:spLocks noChangeShapeType="1"/>
          </p:cNvSpPr>
          <p:nvPr/>
        </p:nvSpPr>
        <p:spPr bwMode="auto">
          <a:xfrm>
            <a:off x="4783639" y="3117027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7" name="Line 175"/>
          <p:cNvSpPr>
            <a:spLocks noChangeShapeType="1"/>
          </p:cNvSpPr>
          <p:nvPr/>
        </p:nvSpPr>
        <p:spPr bwMode="auto">
          <a:xfrm>
            <a:off x="6884808" y="3117027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78" name="Diamond 155"/>
          <p:cNvSpPr/>
          <p:nvPr/>
        </p:nvSpPr>
        <p:spPr>
          <a:xfrm>
            <a:off x="6804810" y="3577352"/>
            <a:ext cx="199470" cy="199459"/>
          </a:xfrm>
          <a:prstGeom prst="diamond">
            <a:avLst/>
          </a:prstGeom>
          <a:solidFill>
            <a:schemeClr val="accent3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79" name="Line 175"/>
          <p:cNvSpPr>
            <a:spLocks noChangeShapeType="1"/>
          </p:cNvSpPr>
          <p:nvPr/>
        </p:nvSpPr>
        <p:spPr bwMode="auto">
          <a:xfrm>
            <a:off x="8560251" y="3103746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80" name="Rectangle 119"/>
          <p:cNvSpPr txBox="1"/>
          <p:nvPr/>
        </p:nvSpPr>
        <p:spPr>
          <a:xfrm>
            <a:off x="1181765" y="3802339"/>
            <a:ext cx="436818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>
                <a:solidFill>
                  <a:srgbClr val="000000"/>
                </a:solidFill>
              </a:rPr>
              <a:t>2</a:t>
            </a:r>
            <a:r>
              <a:rPr lang="tr-TR" sz="1200" i="1" dirty="0">
                <a:solidFill>
                  <a:srgbClr val="000000"/>
                </a:solidFill>
              </a:rPr>
              <a:t>2-23</a:t>
            </a:r>
            <a:endParaRPr lang="en-US" sz="1200" i="1" dirty="0">
              <a:solidFill>
                <a:srgbClr val="000000"/>
              </a:solidFill>
            </a:endParaRPr>
          </a:p>
        </p:txBody>
      </p:sp>
      <p:sp>
        <p:nvSpPr>
          <p:cNvPr id="81" name="Rectangle 130"/>
          <p:cNvSpPr txBox="1">
            <a:spLocks/>
          </p:cNvSpPr>
          <p:nvPr/>
        </p:nvSpPr>
        <p:spPr>
          <a:xfrm>
            <a:off x="1707489" y="2527646"/>
            <a:ext cx="897556" cy="565251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Taskforce kick-off in Istanbul</a:t>
            </a:r>
          </a:p>
        </p:txBody>
      </p:sp>
      <p:sp>
        <p:nvSpPr>
          <p:cNvPr id="82" name="Line 174"/>
          <p:cNvSpPr>
            <a:spLocks noChangeShapeType="1"/>
          </p:cNvSpPr>
          <p:nvPr/>
        </p:nvSpPr>
        <p:spPr bwMode="auto">
          <a:xfrm flipV="1">
            <a:off x="1707489" y="3117027"/>
            <a:ext cx="68825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/>
          <a:lstStyle/>
          <a:p>
            <a:endParaRPr lang="en-US" sz="1400"/>
          </a:p>
        </p:txBody>
      </p:sp>
      <p:sp>
        <p:nvSpPr>
          <p:cNvPr id="83" name="Rectangle 130"/>
          <p:cNvSpPr txBox="1">
            <a:spLocks/>
          </p:cNvSpPr>
          <p:nvPr/>
        </p:nvSpPr>
        <p:spPr>
          <a:xfrm>
            <a:off x="2831451" y="1965241"/>
            <a:ext cx="1299248" cy="565251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Joint taskforce meeting IMF/ WB in Washington DC</a:t>
            </a:r>
          </a:p>
        </p:txBody>
      </p:sp>
      <p:sp>
        <p:nvSpPr>
          <p:cNvPr id="84" name="Line 174"/>
          <p:cNvSpPr>
            <a:spLocks noChangeShapeType="1"/>
          </p:cNvSpPr>
          <p:nvPr/>
        </p:nvSpPr>
        <p:spPr bwMode="auto">
          <a:xfrm flipV="1">
            <a:off x="2831451" y="3117027"/>
            <a:ext cx="129924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>
            <a:spAutoFit/>
          </a:bodyPr>
          <a:lstStyle/>
          <a:p>
            <a:endParaRPr lang="en-US" sz="1400"/>
          </a:p>
        </p:txBody>
      </p:sp>
      <p:sp>
        <p:nvSpPr>
          <p:cNvPr id="85" name="Rectangle 130"/>
          <p:cNvSpPr txBox="1">
            <a:spLocks/>
          </p:cNvSpPr>
          <p:nvPr/>
        </p:nvSpPr>
        <p:spPr>
          <a:xfrm>
            <a:off x="4277179" y="1958634"/>
            <a:ext cx="1127903" cy="565251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Joint taskforce meeting OECD in Paris</a:t>
            </a:r>
          </a:p>
        </p:txBody>
      </p:sp>
      <p:sp>
        <p:nvSpPr>
          <p:cNvPr id="86" name="Line 174"/>
          <p:cNvSpPr>
            <a:spLocks noChangeShapeType="1"/>
          </p:cNvSpPr>
          <p:nvPr/>
        </p:nvSpPr>
        <p:spPr bwMode="auto">
          <a:xfrm flipV="1">
            <a:off x="4277179" y="3117027"/>
            <a:ext cx="106176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/>
          <a:lstStyle/>
          <a:p>
            <a:endParaRPr lang="en-US" sz="1400"/>
          </a:p>
        </p:txBody>
      </p:sp>
      <p:sp>
        <p:nvSpPr>
          <p:cNvPr id="87" name="Rectangle 130"/>
          <p:cNvSpPr txBox="1">
            <a:spLocks/>
          </p:cNvSpPr>
          <p:nvPr/>
        </p:nvSpPr>
        <p:spPr>
          <a:xfrm>
            <a:off x="6500710" y="2147051"/>
            <a:ext cx="1305467" cy="376834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B20 conference </a:t>
            </a:r>
          </a:p>
          <a:p>
            <a:r>
              <a:rPr lang="en-US" sz="1200" i="1" dirty="0"/>
              <a:t>in Ankara </a:t>
            </a:r>
          </a:p>
        </p:txBody>
      </p:sp>
      <p:sp>
        <p:nvSpPr>
          <p:cNvPr id="88" name="Line 174"/>
          <p:cNvSpPr>
            <a:spLocks noChangeShapeType="1"/>
          </p:cNvSpPr>
          <p:nvPr/>
        </p:nvSpPr>
        <p:spPr bwMode="auto">
          <a:xfrm flipV="1">
            <a:off x="6500710" y="3117027"/>
            <a:ext cx="75543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/>
          <a:lstStyle/>
          <a:p>
            <a:endParaRPr lang="en-US" sz="1400"/>
          </a:p>
        </p:txBody>
      </p:sp>
      <p:sp>
        <p:nvSpPr>
          <p:cNvPr id="89" name="Rectangle 130"/>
          <p:cNvSpPr txBox="1">
            <a:spLocks/>
          </p:cNvSpPr>
          <p:nvPr/>
        </p:nvSpPr>
        <p:spPr>
          <a:xfrm>
            <a:off x="7944925" y="2734633"/>
            <a:ext cx="1151418" cy="376834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G20 summit </a:t>
            </a:r>
            <a:r>
              <a:rPr lang="tr-TR" sz="1200" i="1" dirty="0"/>
              <a:t/>
            </a:r>
            <a:br>
              <a:rPr lang="tr-TR" sz="1200" i="1" dirty="0"/>
            </a:br>
            <a:r>
              <a:rPr lang="en-US" sz="1200" i="1" dirty="0"/>
              <a:t>in Antalya</a:t>
            </a:r>
          </a:p>
        </p:txBody>
      </p:sp>
      <p:sp>
        <p:nvSpPr>
          <p:cNvPr id="90" name="Line 174"/>
          <p:cNvSpPr>
            <a:spLocks noChangeShapeType="1"/>
          </p:cNvSpPr>
          <p:nvPr/>
        </p:nvSpPr>
        <p:spPr bwMode="auto">
          <a:xfrm flipV="1">
            <a:off x="7519559" y="3117027"/>
            <a:ext cx="153013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/>
          <a:lstStyle/>
          <a:p>
            <a:endParaRPr lang="en-US" sz="1400"/>
          </a:p>
        </p:txBody>
      </p:sp>
      <p:sp>
        <p:nvSpPr>
          <p:cNvPr id="91" name="Rectangle 2"/>
          <p:cNvSpPr/>
          <p:nvPr/>
        </p:nvSpPr>
        <p:spPr>
          <a:xfrm>
            <a:off x="62202" y="1415009"/>
            <a:ext cx="9034142" cy="5033842"/>
          </a:xfrm>
          <a:prstGeom prst="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tr-TR" dirty="0" err="1" smtClean="0">
              <a:solidFill>
                <a:schemeClr val="tx1"/>
              </a:solidFill>
            </a:endParaRPr>
          </a:p>
        </p:txBody>
      </p:sp>
      <p:sp>
        <p:nvSpPr>
          <p:cNvPr id="92" name="Rectangle 94"/>
          <p:cNvSpPr/>
          <p:nvPr/>
        </p:nvSpPr>
        <p:spPr>
          <a:xfrm>
            <a:off x="6706836" y="4034295"/>
            <a:ext cx="1385955" cy="9282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endParaRPr lang="en-US" sz="1400" dirty="0" err="1">
              <a:solidFill>
                <a:schemeClr val="tx1"/>
              </a:solidFill>
            </a:endParaRPr>
          </a:p>
        </p:txBody>
      </p:sp>
      <p:sp>
        <p:nvSpPr>
          <p:cNvPr id="93" name="Rectangle 130"/>
          <p:cNvSpPr txBox="1">
            <a:spLocks/>
          </p:cNvSpPr>
          <p:nvPr/>
        </p:nvSpPr>
        <p:spPr>
          <a:xfrm>
            <a:off x="6706837" y="4579503"/>
            <a:ext cx="1337145" cy="43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dirty="0"/>
              <a:t>Present to G20 governments</a:t>
            </a:r>
          </a:p>
        </p:txBody>
      </p:sp>
      <p:sp>
        <p:nvSpPr>
          <p:cNvPr id="94" name="Line 174"/>
          <p:cNvSpPr>
            <a:spLocks noChangeShapeType="1"/>
          </p:cNvSpPr>
          <p:nvPr/>
        </p:nvSpPr>
        <p:spPr bwMode="auto">
          <a:xfrm flipV="1">
            <a:off x="6698979" y="4557598"/>
            <a:ext cx="135913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pPr algn="ctr"/>
            <a:endParaRPr lang="en-US" sz="1400"/>
          </a:p>
        </p:txBody>
      </p:sp>
      <p:sp>
        <p:nvSpPr>
          <p:cNvPr id="95" name="Line 175"/>
          <p:cNvSpPr>
            <a:spLocks noChangeShapeType="1"/>
          </p:cNvSpPr>
          <p:nvPr/>
        </p:nvSpPr>
        <p:spPr bwMode="auto">
          <a:xfrm flipV="1">
            <a:off x="7473119" y="4154281"/>
            <a:ext cx="0" cy="4033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pic>
        <p:nvPicPr>
          <p:cNvPr id="96" name="Picture 25" descr="http://upload.wikimedia.org/wikipedia/en/thumb/7/7e/International_Monetary_Fund_logo.svg/365px-International_Monetary_Fund_logo.svg.png"/>
          <p:cNvPicPr>
            <a:picLocks noChangeAspect="1" noChangeArrowheads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8771" y="2615897"/>
            <a:ext cx="422443" cy="43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6"/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728" y="2651010"/>
            <a:ext cx="782841" cy="360292"/>
          </a:xfrm>
          <a:prstGeom prst="rect">
            <a:avLst/>
          </a:prstGeom>
        </p:spPr>
      </p:pic>
      <p:pic>
        <p:nvPicPr>
          <p:cNvPr id="98" name="Picture 8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4335" y="2582239"/>
            <a:ext cx="509451" cy="477780"/>
          </a:xfrm>
          <a:prstGeom prst="rect">
            <a:avLst/>
          </a:prstGeom>
        </p:spPr>
      </p:pic>
      <p:pic>
        <p:nvPicPr>
          <p:cNvPr id="99" name="Picture 9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2084" y="2625627"/>
            <a:ext cx="534897" cy="417272"/>
          </a:xfrm>
          <a:prstGeom prst="rect">
            <a:avLst/>
          </a:prstGeom>
        </p:spPr>
      </p:pic>
      <p:sp>
        <p:nvSpPr>
          <p:cNvPr id="100" name="Rectangle 130"/>
          <p:cNvSpPr txBox="1">
            <a:spLocks/>
          </p:cNvSpPr>
          <p:nvPr/>
        </p:nvSpPr>
        <p:spPr>
          <a:xfrm>
            <a:off x="140824" y="2063765"/>
            <a:ext cx="646381" cy="565251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0" tIns="0" rIns="0" bIns="0" rtlCol="0" anchor="b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r>
              <a:rPr lang="en-US" sz="1200" i="1" dirty="0"/>
              <a:t>G20/B20 event in Davos</a:t>
            </a:r>
          </a:p>
        </p:txBody>
      </p:sp>
      <p:pic>
        <p:nvPicPr>
          <p:cNvPr id="101" name="Picture 125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29" y="2674083"/>
            <a:ext cx="628670" cy="395656"/>
          </a:xfrm>
          <a:prstGeom prst="rect">
            <a:avLst/>
          </a:prstGeom>
        </p:spPr>
      </p:pic>
      <p:sp>
        <p:nvSpPr>
          <p:cNvPr id="102" name="Line 174"/>
          <p:cNvSpPr>
            <a:spLocks noChangeShapeType="1"/>
          </p:cNvSpPr>
          <p:nvPr/>
        </p:nvSpPr>
        <p:spPr bwMode="auto">
          <a:xfrm flipV="1">
            <a:off x="143977" y="3117027"/>
            <a:ext cx="64322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 anchor="b"/>
          <a:lstStyle/>
          <a:p>
            <a:endParaRPr lang="en-US" sz="1400"/>
          </a:p>
        </p:txBody>
      </p:sp>
      <p:sp>
        <p:nvSpPr>
          <p:cNvPr id="103" name="Freeform 13"/>
          <p:cNvSpPr/>
          <p:nvPr/>
        </p:nvSpPr>
        <p:spPr>
          <a:xfrm>
            <a:off x="446842" y="3119278"/>
            <a:ext cx="932521" cy="400097"/>
          </a:xfrm>
          <a:custGeom>
            <a:avLst/>
            <a:gdLst>
              <a:gd name="connsiteX0" fmla="*/ 0 w 892367"/>
              <a:gd name="connsiteY0" fmla="*/ 0 h 415886"/>
              <a:gd name="connsiteX1" fmla="*/ 0 w 892367"/>
              <a:gd name="connsiteY1" fmla="*/ 107414 h 415886"/>
              <a:gd name="connsiteX2" fmla="*/ 892367 w 892367"/>
              <a:gd name="connsiteY2" fmla="*/ 107414 h 415886"/>
              <a:gd name="connsiteX3" fmla="*/ 892367 w 892367"/>
              <a:gd name="connsiteY3" fmla="*/ 415886 h 415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2367" h="415886">
                <a:moveTo>
                  <a:pt x="0" y="0"/>
                </a:moveTo>
                <a:lnTo>
                  <a:pt x="0" y="107414"/>
                </a:lnTo>
                <a:lnTo>
                  <a:pt x="892367" y="107414"/>
                </a:lnTo>
                <a:lnTo>
                  <a:pt x="892367" y="415886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296" tIns="46648" rIns="93296" bIns="46648"/>
          <a:lstStyle/>
          <a:p>
            <a:endParaRPr lang="en-US" sz="1400"/>
          </a:p>
        </p:txBody>
      </p:sp>
      <p:sp>
        <p:nvSpPr>
          <p:cNvPr id="104" name="Rectangle 119"/>
          <p:cNvSpPr txBox="1"/>
          <p:nvPr/>
        </p:nvSpPr>
        <p:spPr>
          <a:xfrm>
            <a:off x="6793369" y="3776810"/>
            <a:ext cx="268804" cy="184666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tr-TR" sz="1200" i="1" dirty="0">
                <a:solidFill>
                  <a:srgbClr val="000000"/>
                </a:solidFill>
              </a:rPr>
              <a:t>3</a:t>
            </a:r>
            <a:r>
              <a:rPr lang="en-US" sz="1200" i="1" dirty="0">
                <a:solidFill>
                  <a:srgbClr val="000000"/>
                </a:solidFill>
              </a:rPr>
              <a:t>-</a:t>
            </a:r>
            <a:r>
              <a:rPr lang="tr-TR" sz="1200" i="1" dirty="0">
                <a:solidFill>
                  <a:srgbClr val="000000"/>
                </a:solidFill>
              </a:rPr>
              <a:t>5</a:t>
            </a:r>
            <a:endParaRPr lang="en-US" sz="1200" i="1" dirty="0">
              <a:solidFill>
                <a:srgbClr val="000000"/>
              </a:solidFill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 flipV="1">
            <a:off x="2146377" y="3776810"/>
            <a:ext cx="0" cy="1862904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322769" y="5667145"/>
            <a:ext cx="1679137" cy="31402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1400" dirty="0"/>
              <a:t>Induction reports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936575" y="5667448"/>
            <a:ext cx="1948619" cy="75366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1400" dirty="0"/>
              <a:t>1st Policy Paper </a:t>
            </a:r>
            <a:br>
              <a:rPr lang="en-US" sz="1400" dirty="0"/>
            </a:br>
            <a:r>
              <a:rPr lang="en-US" sz="1400" dirty="0"/>
              <a:t>(Long list of </a:t>
            </a:r>
            <a:br>
              <a:rPr lang="en-US" sz="1400" dirty="0"/>
            </a:br>
            <a:r>
              <a:rPr lang="en-US" sz="1400" dirty="0"/>
              <a:t>recommendations)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914787" y="5656156"/>
            <a:ext cx="1717151" cy="75366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1400" dirty="0"/>
              <a:t>2nd Policy Paper (Short list of recommendations)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38383" y="5650576"/>
            <a:ext cx="1587144" cy="53384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1400" dirty="0"/>
              <a:t>Final Policy Papers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656537" y="5667144"/>
            <a:ext cx="1562499" cy="53384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pPr algn="ctr"/>
            <a:r>
              <a:rPr lang="en-US" sz="1400" dirty="0"/>
              <a:t>B20 Policy Communique</a:t>
            </a:r>
          </a:p>
        </p:txBody>
      </p:sp>
      <p:sp>
        <p:nvSpPr>
          <p:cNvPr id="111" name="Rectangle 82"/>
          <p:cNvSpPr txBox="1"/>
          <p:nvPr/>
        </p:nvSpPr>
        <p:spPr>
          <a:xfrm>
            <a:off x="3797891" y="1511591"/>
            <a:ext cx="606196" cy="2198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lvl="0" indent="0" defTabSz="895350" eaLnBrk="1" hangingPunct="1">
              <a:buClr>
                <a:schemeClr val="tx2"/>
              </a:buClr>
              <a:defRPr baseline="0">
                <a:latin typeface="+mn-lt"/>
              </a:defRPr>
            </a:lvl1pPr>
            <a:lvl2pPr marL="193675" lvl="1" indent="-192088" defTabSz="895350" eaLnBrk="1" hangingPunct="1">
              <a:buClr>
                <a:schemeClr val="tx2"/>
              </a:buClr>
              <a:buSzPct val="125000"/>
              <a:buFont typeface="Arial" charset="0"/>
              <a:buChar char="▪"/>
              <a:defRPr baseline="0">
                <a:latin typeface="+mn-lt"/>
              </a:defRPr>
            </a:lvl2pPr>
            <a:lvl3pPr marL="457200" lvl="2" indent="-261938" defTabSz="895350" eaLnBrk="1" hangingPunct="1">
              <a:buClr>
                <a:schemeClr val="tx2"/>
              </a:buClr>
              <a:buSzPct val="120000"/>
              <a:buFont typeface="Arial" charset="0"/>
              <a:buChar char="–"/>
              <a:defRPr baseline="0">
                <a:latin typeface="+mn-lt"/>
              </a:defRPr>
            </a:lvl3pPr>
            <a:lvl4pPr marL="614363" lvl="3" indent="-155575" defTabSz="895350" eaLnBrk="1" hangingPunct="1">
              <a:buClr>
                <a:schemeClr val="tx2"/>
              </a:buClr>
              <a:buSzPct val="120000"/>
              <a:buFont typeface="Arial" charset="0"/>
              <a:buChar char="▫"/>
              <a:defRPr baseline="0">
                <a:latin typeface="+mn-lt"/>
              </a:defRPr>
            </a:lvl4pPr>
            <a:lvl5pPr marL="749808" lvl="4" indent="-130175" defTabSz="895350" eaLnBrk="1" hangingPunct="1"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5pPr>
            <a:lvl6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6pPr>
            <a:lvl7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7pPr>
            <a:lvl8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8pPr>
            <a:lvl9pPr marL="749808" indent="-130175" defTabSz="89535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baseline="0">
                <a:latin typeface="+mn-lt"/>
              </a:defRPr>
            </a:lvl9pPr>
          </a:lstStyle>
          <a:p>
            <a:pPr algn="ctr"/>
            <a:r>
              <a:rPr lang="en-US" sz="1400" i="1" dirty="0"/>
              <a:t>May15</a:t>
            </a:r>
          </a:p>
        </p:txBody>
      </p:sp>
      <p:cxnSp>
        <p:nvCxnSpPr>
          <p:cNvPr id="112" name="Straight Arrow Connector 111"/>
          <p:cNvCxnSpPr/>
          <p:nvPr/>
        </p:nvCxnSpPr>
        <p:spPr>
          <a:xfrm flipV="1">
            <a:off x="3234545" y="3802339"/>
            <a:ext cx="0" cy="1837375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 flipV="1">
            <a:off x="4612066" y="3896547"/>
            <a:ext cx="0" cy="1743168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flipV="1">
            <a:off x="6561916" y="3871020"/>
            <a:ext cx="20168" cy="1768695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flipV="1">
            <a:off x="6848744" y="3990756"/>
            <a:ext cx="20168" cy="1648958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360977" y="5639714"/>
            <a:ext cx="7683005" cy="0"/>
          </a:xfrm>
          <a:prstGeom prst="straightConnector1">
            <a:avLst/>
          </a:prstGeom>
          <a:ln w="9525" cmpd="sng">
            <a:solidFill>
              <a:srgbClr val="002960"/>
            </a:solidFill>
            <a:prstDash val="dash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1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Think 20 </a:t>
            </a:r>
            <a:r>
              <a:rPr lang="en-US" sz="4000" dirty="0" smtClean="0"/>
              <a:t>Turkey (chaired by TEPAV)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Meetings on infrastructure</a:t>
            </a:r>
          </a:p>
          <a:p>
            <a:pPr lvl="1"/>
            <a:r>
              <a:rPr lang="en-US" dirty="0" smtClean="0"/>
              <a:t>Istanbul (February)</a:t>
            </a:r>
          </a:p>
          <a:p>
            <a:pPr lvl="1"/>
            <a:r>
              <a:rPr lang="en-US" dirty="0" smtClean="0"/>
              <a:t>Izmir / </a:t>
            </a:r>
            <a:r>
              <a:rPr lang="en-US" dirty="0" err="1" smtClean="0"/>
              <a:t>Bodrum</a:t>
            </a:r>
            <a:r>
              <a:rPr lang="en-US" dirty="0" smtClean="0"/>
              <a:t> (June)</a:t>
            </a:r>
          </a:p>
          <a:p>
            <a:pPr lvl="1"/>
            <a:r>
              <a:rPr lang="en-US" dirty="0" smtClean="0"/>
              <a:t>Addis Ababa (July)</a:t>
            </a:r>
            <a:endParaRPr lang="en-US" dirty="0"/>
          </a:p>
          <a:p>
            <a:r>
              <a:rPr lang="en-US" dirty="0" smtClean="0">
                <a:solidFill>
                  <a:srgbClr val="FF6600"/>
                </a:solidFill>
              </a:rPr>
              <a:t>Additional focus 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LIDCs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Sustainability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www.t20turkey.org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832" y="3717031"/>
            <a:ext cx="4716167" cy="314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31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772816"/>
            <a:ext cx="8534400" cy="838200"/>
          </a:xfrm>
        </p:spPr>
        <p:txBody>
          <a:bodyPr/>
          <a:lstStyle/>
          <a:p>
            <a:r>
              <a:rPr lang="en-US" sz="3200" dirty="0" smtClean="0"/>
              <a:t>Infrastructure project cycle and supporting ecosystem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b="1" dirty="0" smtClean="0"/>
              <a:t>Question: How to catalyze private money into infrastructure investments?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Freeform 4"/>
          <p:cNvSpPr/>
          <p:nvPr>
            <p:custDataLst>
              <p:tags r:id="rId1"/>
            </p:custDataLst>
          </p:nvPr>
        </p:nvSpPr>
        <p:spPr>
          <a:xfrm>
            <a:off x="35496" y="342900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Project preparation and evaluation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reeform 4"/>
          <p:cNvSpPr/>
          <p:nvPr>
            <p:custDataLst>
              <p:tags r:id="rId2"/>
            </p:custDataLst>
          </p:nvPr>
        </p:nvSpPr>
        <p:spPr>
          <a:xfrm>
            <a:off x="2411760" y="343213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Procurement and approvals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 4"/>
          <p:cNvSpPr/>
          <p:nvPr>
            <p:custDataLst>
              <p:tags r:id="rId3"/>
            </p:custDataLst>
          </p:nvPr>
        </p:nvSpPr>
        <p:spPr>
          <a:xfrm>
            <a:off x="4644008" y="342900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Execution / financing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4"/>
          <p:cNvSpPr/>
          <p:nvPr>
            <p:custDataLst>
              <p:tags r:id="rId4"/>
            </p:custDataLst>
          </p:nvPr>
        </p:nvSpPr>
        <p:spPr>
          <a:xfrm>
            <a:off x="7092280" y="342900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Asset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55576" y="5229200"/>
            <a:ext cx="7200800" cy="5040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National infrastructure investment policies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755576" y="6021288"/>
            <a:ext cx="7200800" cy="504056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741287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90"/>
                </a:solidFill>
              </a:rPr>
              <a:t>Project preparation and </a:t>
            </a:r>
            <a:r>
              <a:rPr lang="en-US" sz="3600" dirty="0" smtClean="0">
                <a:solidFill>
                  <a:srgbClr val="000090"/>
                </a:solidFill>
              </a:rPr>
              <a:t>evaluation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Freeform 4"/>
          <p:cNvSpPr/>
          <p:nvPr>
            <p:custDataLst>
              <p:tags r:id="rId1"/>
            </p:custDataLst>
          </p:nvPr>
        </p:nvSpPr>
        <p:spPr>
          <a:xfrm>
            <a:off x="35496" y="198884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Project preparation and evaluation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reeform 4"/>
          <p:cNvSpPr/>
          <p:nvPr>
            <p:custDataLst>
              <p:tags r:id="rId2"/>
            </p:custDataLst>
          </p:nvPr>
        </p:nvSpPr>
        <p:spPr>
          <a:xfrm>
            <a:off x="2411760" y="199197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Procurement and approvals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 4"/>
          <p:cNvSpPr/>
          <p:nvPr>
            <p:custDataLst>
              <p:tags r:id="rId3"/>
            </p:custDataLst>
          </p:nvPr>
        </p:nvSpPr>
        <p:spPr>
          <a:xfrm>
            <a:off x="4644008" y="198884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Execution / financing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4"/>
          <p:cNvSpPr/>
          <p:nvPr>
            <p:custDataLst>
              <p:tags r:id="rId4"/>
            </p:custDataLst>
          </p:nvPr>
        </p:nvSpPr>
        <p:spPr>
          <a:xfrm>
            <a:off x="7092280" y="198884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Asset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4800" y="3284984"/>
            <a:ext cx="8534400" cy="2908176"/>
          </a:xfrm>
        </p:spPr>
        <p:txBody>
          <a:bodyPr/>
          <a:lstStyle/>
          <a:p>
            <a:r>
              <a:rPr lang="en-US" sz="2000" dirty="0"/>
              <a:t>Standard approach</a:t>
            </a:r>
          </a:p>
          <a:p>
            <a:pPr lvl="1"/>
            <a:r>
              <a:rPr lang="en-US" sz="2000" dirty="0" smtClean="0"/>
              <a:t>a </a:t>
            </a:r>
            <a:r>
              <a:rPr lang="en-US" sz="2000" dirty="0"/>
              <a:t>standard project-structuring approach to help investors evaluate and finance projects by coordinating </a:t>
            </a:r>
            <a:r>
              <a:rPr lang="en-US" sz="2000" dirty="0" smtClean="0"/>
              <a:t>stakeholders</a:t>
            </a:r>
          </a:p>
          <a:p>
            <a:pPr lvl="1"/>
            <a:r>
              <a:rPr lang="en-US" sz="2000" dirty="0"/>
              <a:t>Global Infrastructure </a:t>
            </a:r>
            <a:r>
              <a:rPr lang="en-US" sz="2000" dirty="0" smtClean="0"/>
              <a:t>Hub</a:t>
            </a:r>
            <a:endParaRPr lang="en-US" sz="2000" dirty="0"/>
          </a:p>
          <a:p>
            <a:r>
              <a:rPr lang="en-US" sz="2000" dirty="0" smtClean="0"/>
              <a:t>Engaging </a:t>
            </a:r>
            <a:r>
              <a:rPr lang="en-US" sz="2000" dirty="0"/>
              <a:t>business at the earliest stage possible</a:t>
            </a:r>
          </a:p>
          <a:p>
            <a:pPr lvl="1"/>
            <a:r>
              <a:rPr lang="en-US" sz="2000" dirty="0"/>
              <a:t>National infrastructure project preparation facilities</a:t>
            </a:r>
          </a:p>
          <a:p>
            <a:pPr lvl="1"/>
            <a:r>
              <a:rPr lang="en-US" sz="2000" dirty="0"/>
              <a:t>Venture funds for feasibility </a:t>
            </a:r>
            <a:r>
              <a:rPr lang="en-US" sz="2000" dirty="0" smtClean="0"/>
              <a:t>studies</a:t>
            </a:r>
          </a:p>
          <a:p>
            <a:r>
              <a:rPr lang="en-US" sz="2000" dirty="0" smtClean="0"/>
              <a:t>Technical support / advisory</a:t>
            </a:r>
            <a:endParaRPr lang="en-US" sz="2000" dirty="0"/>
          </a:p>
          <a:p>
            <a:pPr lvl="1"/>
            <a:r>
              <a:rPr lang="en-US" sz="2000" dirty="0"/>
              <a:t>Global Infrastructure Facility / World Bank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754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2"/>
                </a:solidFill>
              </a:rPr>
              <a:t>Procurement and approvals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Freeform 4"/>
          <p:cNvSpPr/>
          <p:nvPr>
            <p:custDataLst>
              <p:tags r:id="rId1"/>
            </p:custDataLst>
          </p:nvPr>
        </p:nvSpPr>
        <p:spPr>
          <a:xfrm>
            <a:off x="35496" y="198884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Project preparation and evaluation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 4"/>
          <p:cNvSpPr/>
          <p:nvPr>
            <p:custDataLst>
              <p:tags r:id="rId2"/>
            </p:custDataLst>
          </p:nvPr>
        </p:nvSpPr>
        <p:spPr>
          <a:xfrm>
            <a:off x="4572000" y="198884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Execution / financing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4"/>
          <p:cNvSpPr/>
          <p:nvPr>
            <p:custDataLst>
              <p:tags r:id="rId3"/>
            </p:custDataLst>
          </p:nvPr>
        </p:nvSpPr>
        <p:spPr>
          <a:xfrm>
            <a:off x="7020272" y="198884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Asset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4800" y="3645024"/>
            <a:ext cx="8534400" cy="2908176"/>
          </a:xfrm>
        </p:spPr>
        <p:txBody>
          <a:bodyPr/>
          <a:lstStyle/>
          <a:p>
            <a:r>
              <a:rPr lang="en-US" sz="2000" dirty="0" smtClean="0"/>
              <a:t>Common standards and a digital platform for procurement </a:t>
            </a:r>
          </a:p>
          <a:p>
            <a:pPr lvl="1"/>
            <a:r>
              <a:rPr lang="en-US" sz="2000" u="sng" dirty="0" smtClean="0"/>
              <a:t>best </a:t>
            </a:r>
            <a:r>
              <a:rPr lang="en-US" sz="2000" u="sng" dirty="0"/>
              <a:t>value v low </a:t>
            </a:r>
            <a:r>
              <a:rPr lang="en-US" sz="2000" u="sng" dirty="0" smtClean="0"/>
              <a:t>cost:</a:t>
            </a:r>
            <a:r>
              <a:rPr lang="en-US" sz="2000" dirty="0" smtClean="0"/>
              <a:t> project development costs </a:t>
            </a:r>
            <a:r>
              <a:rPr lang="en-US" sz="2000" dirty="0"/>
              <a:t>can vary by a factor of two to three across countries </a:t>
            </a:r>
          </a:p>
          <a:p>
            <a:pPr lvl="1"/>
            <a:r>
              <a:rPr lang="en-US" sz="2000" dirty="0"/>
              <a:t>Global Infrastructure Hub</a:t>
            </a:r>
          </a:p>
          <a:p>
            <a:r>
              <a:rPr lang="en-US" sz="2000" dirty="0"/>
              <a:t>Model approval </a:t>
            </a:r>
            <a:r>
              <a:rPr lang="en-US" sz="2000" dirty="0" smtClean="0"/>
              <a:t>paths for permits</a:t>
            </a:r>
            <a:endParaRPr lang="en-US" sz="2000" dirty="0"/>
          </a:p>
          <a:p>
            <a:pPr lvl="1"/>
            <a:r>
              <a:rPr lang="en-US" sz="2000" dirty="0"/>
              <a:t>Global Infrastructure </a:t>
            </a:r>
            <a:r>
              <a:rPr lang="en-US" sz="2000" dirty="0" smtClean="0"/>
              <a:t>Hub</a:t>
            </a:r>
            <a:endParaRPr lang="en-US" sz="2000" dirty="0"/>
          </a:p>
        </p:txBody>
      </p:sp>
      <p:sp>
        <p:nvSpPr>
          <p:cNvPr id="10" name="Freeform 4"/>
          <p:cNvSpPr/>
          <p:nvPr>
            <p:custDataLst>
              <p:tags r:id="rId4"/>
            </p:custDataLst>
          </p:nvPr>
        </p:nvSpPr>
        <p:spPr>
          <a:xfrm>
            <a:off x="2411760" y="199197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b="1" dirty="0" smtClean="0">
                <a:solidFill>
                  <a:schemeClr val="accent3"/>
                </a:solidFill>
              </a:rPr>
              <a:t>Procurement and approvals</a:t>
            </a:r>
            <a:endParaRPr lang="en-US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57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90"/>
                </a:solidFill>
              </a:rPr>
              <a:t>Execution / financing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Freeform 4"/>
          <p:cNvSpPr/>
          <p:nvPr>
            <p:custDataLst>
              <p:tags r:id="rId1"/>
            </p:custDataLst>
          </p:nvPr>
        </p:nvSpPr>
        <p:spPr>
          <a:xfrm>
            <a:off x="2411760" y="199197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Procurement and approvals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4"/>
          <p:cNvSpPr/>
          <p:nvPr>
            <p:custDataLst>
              <p:tags r:id="rId2"/>
            </p:custDataLst>
          </p:nvPr>
        </p:nvSpPr>
        <p:spPr>
          <a:xfrm>
            <a:off x="7020272" y="198884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Asset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4800" y="3645024"/>
            <a:ext cx="8534400" cy="2908176"/>
          </a:xfrm>
        </p:spPr>
        <p:txBody>
          <a:bodyPr/>
          <a:lstStyle/>
          <a:p>
            <a:r>
              <a:rPr lang="en-US" sz="2000" dirty="0" smtClean="0"/>
              <a:t>Avoiding unintended consequences of new financial regulations on infrastructure investments</a:t>
            </a:r>
          </a:p>
          <a:p>
            <a:pPr lvl="1"/>
            <a:r>
              <a:rPr lang="en-US" sz="2000" dirty="0" smtClean="0"/>
              <a:t>BASEL III (Banks): do not penalize infrastructure project debt by requiring higher </a:t>
            </a:r>
            <a:r>
              <a:rPr lang="en-US" sz="2000" dirty="0"/>
              <a:t>capital </a:t>
            </a:r>
            <a:r>
              <a:rPr lang="en-US" sz="2000" dirty="0" smtClean="0"/>
              <a:t>ratios, although infrastructure debt is less risky than long term corporate debt </a:t>
            </a:r>
            <a:endParaRPr lang="en-US" sz="2000" b="1" dirty="0" smtClean="0"/>
          </a:p>
          <a:p>
            <a:pPr lvl="1"/>
            <a:r>
              <a:rPr lang="en-US" sz="2000" dirty="0" smtClean="0"/>
              <a:t>SOLVENCY II (insurance / EU)</a:t>
            </a:r>
          </a:p>
          <a:p>
            <a:r>
              <a:rPr lang="en-US" sz="2000" dirty="0" smtClean="0">
                <a:solidFill>
                  <a:srgbClr val="FF6600"/>
                </a:solidFill>
              </a:rPr>
              <a:t>Incorporating sustainability metrics into financing</a:t>
            </a:r>
          </a:p>
          <a:p>
            <a:pPr lvl="1"/>
            <a:r>
              <a:rPr lang="en-US" sz="2000" dirty="0" smtClean="0">
                <a:solidFill>
                  <a:srgbClr val="FF6600"/>
                </a:solidFill>
              </a:rPr>
              <a:t>Institutional investors to measure and report carbon exposure of their portfolios (France and UK)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0" name="Freeform 4"/>
          <p:cNvSpPr/>
          <p:nvPr>
            <p:custDataLst>
              <p:tags r:id="rId3"/>
            </p:custDataLst>
          </p:nvPr>
        </p:nvSpPr>
        <p:spPr>
          <a:xfrm>
            <a:off x="35496" y="198884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Project preparation and evaluation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 4"/>
          <p:cNvSpPr/>
          <p:nvPr>
            <p:custDataLst>
              <p:tags r:id="rId4"/>
            </p:custDataLst>
          </p:nvPr>
        </p:nvSpPr>
        <p:spPr>
          <a:xfrm>
            <a:off x="4644008" y="198884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Execution / financing</a:t>
            </a:r>
            <a:endParaRPr lang="en-US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1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00090"/>
                </a:solidFill>
              </a:rPr>
              <a:t>Asset </a:t>
            </a:r>
            <a:r>
              <a:rPr lang="en-US" sz="3600" dirty="0" smtClean="0">
                <a:solidFill>
                  <a:srgbClr val="000090"/>
                </a:solidFill>
              </a:rPr>
              <a:t>management / market making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8" name="Freeform 4"/>
          <p:cNvSpPr/>
          <p:nvPr>
            <p:custDataLst>
              <p:tags r:id="rId1"/>
            </p:custDataLst>
          </p:nvPr>
        </p:nvSpPr>
        <p:spPr>
          <a:xfrm>
            <a:off x="4572000" y="198884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Execution / financing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 4"/>
          <p:cNvSpPr/>
          <p:nvPr>
            <p:custDataLst>
              <p:tags r:id="rId2"/>
            </p:custDataLst>
          </p:nvPr>
        </p:nvSpPr>
        <p:spPr>
          <a:xfrm>
            <a:off x="7020272" y="198884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Asset management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4800" y="3645024"/>
            <a:ext cx="8534400" cy="2908176"/>
          </a:xfrm>
        </p:spPr>
        <p:txBody>
          <a:bodyPr/>
          <a:lstStyle/>
          <a:p>
            <a:r>
              <a:rPr lang="en-US" sz="2000" dirty="0" smtClean="0"/>
              <a:t>Standardize and harmonize regulations of security exchanges</a:t>
            </a:r>
          </a:p>
          <a:p>
            <a:r>
              <a:rPr lang="en-US" sz="2000" dirty="0" smtClean="0"/>
              <a:t>Add liquidity to the markets by issuing equity / debt from infrastructure assets</a:t>
            </a:r>
          </a:p>
          <a:p>
            <a:pPr lvl="1"/>
            <a:r>
              <a:rPr lang="en-US" sz="2000" dirty="0" smtClean="0"/>
              <a:t>Governments as market-makers</a:t>
            </a:r>
          </a:p>
          <a:p>
            <a:pPr lvl="1"/>
            <a:r>
              <a:rPr lang="en-US" sz="2000" dirty="0" smtClean="0"/>
              <a:t>MDBs</a:t>
            </a:r>
          </a:p>
          <a:p>
            <a:r>
              <a:rPr lang="en-US" sz="2000" dirty="0" smtClean="0"/>
              <a:t>Support enhancement of political risk insurance mechanisms</a:t>
            </a:r>
          </a:p>
          <a:p>
            <a:pPr lvl="1"/>
            <a:r>
              <a:rPr lang="en-US" sz="2000" dirty="0" smtClean="0"/>
              <a:t>MDBs</a:t>
            </a:r>
            <a:endParaRPr lang="en-US" sz="2000" dirty="0"/>
          </a:p>
        </p:txBody>
      </p:sp>
      <p:sp>
        <p:nvSpPr>
          <p:cNvPr id="10" name="Freeform 4"/>
          <p:cNvSpPr/>
          <p:nvPr>
            <p:custDataLst>
              <p:tags r:id="rId3"/>
            </p:custDataLst>
          </p:nvPr>
        </p:nvSpPr>
        <p:spPr>
          <a:xfrm>
            <a:off x="2411760" y="199197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Procurement and approvals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Freeform 4"/>
          <p:cNvSpPr/>
          <p:nvPr>
            <p:custDataLst>
              <p:tags r:id="rId4"/>
            </p:custDataLst>
          </p:nvPr>
        </p:nvSpPr>
        <p:spPr>
          <a:xfrm>
            <a:off x="35496" y="198884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Project preparation and evaluation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114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90"/>
                </a:solidFill>
                <a:latin typeface="Arial" charset="0"/>
                <a:cs typeface="Arial" charset="0"/>
              </a:rPr>
              <a:t>National </a:t>
            </a:r>
            <a:r>
              <a:rPr lang="en-US" sz="3200" dirty="0" smtClean="0">
                <a:solidFill>
                  <a:srgbClr val="000090"/>
                </a:solidFill>
                <a:latin typeface="Arial" charset="0"/>
                <a:cs typeface="Arial" charset="0"/>
              </a:rPr>
              <a:t>infrastructure investment policies</a:t>
            </a:r>
            <a:endParaRPr lang="en-US" sz="3200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077072"/>
            <a:ext cx="8534400" cy="2476128"/>
          </a:xfrm>
        </p:spPr>
        <p:txBody>
          <a:bodyPr/>
          <a:lstStyle/>
          <a:p>
            <a:r>
              <a:rPr lang="en-US" sz="2000" dirty="0" smtClean="0"/>
              <a:t>National investment strategies and targets</a:t>
            </a:r>
          </a:p>
          <a:p>
            <a:pPr lvl="1"/>
            <a:r>
              <a:rPr lang="en-US" sz="2000" dirty="0" smtClean="0">
                <a:solidFill>
                  <a:srgbClr val="FF6600"/>
                </a:solidFill>
              </a:rPr>
              <a:t>Sustainability targets</a:t>
            </a:r>
          </a:p>
          <a:p>
            <a:r>
              <a:rPr lang="en-US" sz="2000" dirty="0" smtClean="0"/>
              <a:t>Greenfield project pipelines</a:t>
            </a:r>
          </a:p>
          <a:p>
            <a:pPr lvl="1"/>
            <a:r>
              <a:rPr lang="en-US" sz="2000" dirty="0" smtClean="0"/>
              <a:t>Public and private</a:t>
            </a:r>
          </a:p>
          <a:p>
            <a:r>
              <a:rPr lang="en-US" sz="2000" dirty="0" smtClean="0"/>
              <a:t>Brownfield asset optimization (pipeline)</a:t>
            </a:r>
          </a:p>
          <a:p>
            <a:r>
              <a:rPr lang="en-US" sz="2000" dirty="0" smtClean="0"/>
              <a:t>Institutions</a:t>
            </a:r>
          </a:p>
          <a:p>
            <a:pPr lvl="1"/>
            <a:r>
              <a:rPr lang="en-US" sz="2000" dirty="0" smtClean="0"/>
              <a:t>Planning and execution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7" name="Freeform 4"/>
          <p:cNvSpPr/>
          <p:nvPr>
            <p:custDataLst>
              <p:tags r:id="rId1"/>
            </p:custDataLst>
          </p:nvPr>
        </p:nvSpPr>
        <p:spPr>
          <a:xfrm>
            <a:off x="35496" y="1988840"/>
            <a:ext cx="2117905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Project preparation and evaluation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 4"/>
          <p:cNvSpPr/>
          <p:nvPr>
            <p:custDataLst>
              <p:tags r:id="rId2"/>
            </p:custDataLst>
          </p:nvPr>
        </p:nvSpPr>
        <p:spPr>
          <a:xfrm>
            <a:off x="2411760" y="1991971"/>
            <a:ext cx="1985535" cy="1293013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Procurement and approvals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Freeform 4"/>
          <p:cNvSpPr/>
          <p:nvPr>
            <p:custDataLst>
              <p:tags r:id="rId3"/>
            </p:custDataLst>
          </p:nvPr>
        </p:nvSpPr>
        <p:spPr>
          <a:xfrm>
            <a:off x="7092280" y="1988840"/>
            <a:ext cx="2051720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Asset management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755576" y="3429000"/>
            <a:ext cx="7200800" cy="50405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charset="0"/>
                <a:cs typeface="Arial" charset="0"/>
              </a:rPr>
              <a:t>National infrastructure investment policies</a:t>
            </a:r>
          </a:p>
        </p:txBody>
      </p:sp>
      <p:sp>
        <p:nvSpPr>
          <p:cNvPr id="12" name="Freeform 4"/>
          <p:cNvSpPr/>
          <p:nvPr>
            <p:custDataLst>
              <p:tags r:id="rId4"/>
            </p:custDataLst>
          </p:nvPr>
        </p:nvSpPr>
        <p:spPr>
          <a:xfrm>
            <a:off x="4572000" y="1988840"/>
            <a:ext cx="2184089" cy="1296144"/>
          </a:xfrm>
          <a:custGeom>
            <a:avLst/>
            <a:gdLst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664208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66420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349394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349394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500198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500198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348818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  <a:gd name="connsiteX0" fmla="*/ 0 w 1828800"/>
              <a:gd name="connsiteY0" fmla="*/ 0 h 914400"/>
              <a:gd name="connsiteX1" fmla="*/ 1479982 w 1828800"/>
              <a:gd name="connsiteY1" fmla="*/ 0 h 914400"/>
              <a:gd name="connsiteX2" fmla="*/ 1828800 w 1828800"/>
              <a:gd name="connsiteY2" fmla="*/ 457200 h 914400"/>
              <a:gd name="connsiteX3" fmla="*/ 1479982 w 1828800"/>
              <a:gd name="connsiteY3" fmla="*/ 914400 h 914400"/>
              <a:gd name="connsiteX4" fmla="*/ 0 w 1828800"/>
              <a:gd name="connsiteY4" fmla="*/ 914400 h 914400"/>
              <a:gd name="connsiteX5" fmla="*/ 0 w 1828800"/>
              <a:gd name="connsiteY5" fmla="*/ 4572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0" h="914400">
                <a:moveTo>
                  <a:pt x="0" y="0"/>
                </a:moveTo>
                <a:lnTo>
                  <a:pt x="1479982" y="0"/>
                </a:lnTo>
                <a:lnTo>
                  <a:pt x="1828800" y="457200"/>
                </a:lnTo>
                <a:lnTo>
                  <a:pt x="1479982" y="914400"/>
                </a:lnTo>
                <a:lnTo>
                  <a:pt x="0" y="914400"/>
                </a:lnTo>
                <a:lnTo>
                  <a:pt x="0" y="457200"/>
                </a:lnTo>
                <a:close/>
              </a:path>
            </a:pathLst>
          </a:custGeom>
          <a:ln w="952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296" tIns="46648" rIns="93296" bIns="46648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Execution / financing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18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China?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Focusing </a:t>
            </a:r>
            <a:r>
              <a:rPr lang="en-US" sz="2800" dirty="0"/>
              <a:t>on a limited number of projects to tackle </a:t>
            </a:r>
            <a:r>
              <a:rPr lang="en-US" sz="2800" dirty="0" smtClean="0"/>
              <a:t>cross-country connectivity bottlenecks</a:t>
            </a:r>
          </a:p>
          <a:p>
            <a:pPr lvl="1"/>
            <a:r>
              <a:rPr lang="en-US" dirty="0" smtClean="0"/>
              <a:t>One belt one road?</a:t>
            </a:r>
          </a:p>
          <a:p>
            <a:r>
              <a:rPr lang="en-US" sz="2800" dirty="0" smtClean="0"/>
              <a:t>Enhancing </a:t>
            </a:r>
            <a:r>
              <a:rPr lang="en-US" sz="2800" dirty="0"/>
              <a:t>co-ordination between existing national and multilateral </a:t>
            </a:r>
            <a:r>
              <a:rPr lang="en-US" sz="2800" dirty="0" smtClean="0"/>
              <a:t>vehicles </a:t>
            </a:r>
            <a:endParaRPr lang="en-US" sz="2800" dirty="0"/>
          </a:p>
          <a:p>
            <a:pPr lvl="1"/>
            <a:r>
              <a:rPr lang="en-US" dirty="0"/>
              <a:t>Global Infrastructure </a:t>
            </a:r>
            <a:r>
              <a:rPr lang="en-US" dirty="0" smtClean="0"/>
              <a:t>Facility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ew </a:t>
            </a:r>
            <a:r>
              <a:rPr lang="en-US" dirty="0"/>
              <a:t>initiatives such as </a:t>
            </a:r>
            <a:r>
              <a:rPr lang="en-US" dirty="0" smtClean="0"/>
              <a:t>Power </a:t>
            </a:r>
            <a:r>
              <a:rPr lang="en-US" dirty="0"/>
              <a:t>50 (</a:t>
            </a:r>
            <a:r>
              <a:rPr lang="en-US" dirty="0" err="1"/>
              <a:t>AfDB</a:t>
            </a:r>
            <a:r>
              <a:rPr lang="en-US" dirty="0" smtClean="0"/>
              <a:t>)</a:t>
            </a:r>
          </a:p>
          <a:p>
            <a:r>
              <a:rPr lang="en-US" sz="2800" dirty="0" smtClean="0"/>
              <a:t>Emerging solutions</a:t>
            </a:r>
          </a:p>
          <a:p>
            <a:pPr lvl="1"/>
            <a:r>
              <a:rPr lang="en-US" dirty="0" smtClean="0"/>
              <a:t>Off-grid renewables for access in LIDCs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B20 &amp; T20 Turkey on infrastructure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Slide </a:t>
            </a:r>
            <a:fld id="{F2227807-6670-4078-A943-25C99284E16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159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2254&quot;/&gt;&lt;CPresentation id=&quot;1&quot;&gt;&lt;m_precDefaultNumber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strFormatTime&gt;%d.%m.%Y&lt;/m_strFormatTime&gt;&lt;/m_precDefaultDate&gt;&lt;m_precDefaultYear/&gt;&lt;m_precDefaultQuarter/&gt;&lt;m_precDefaultMonth/&gt;&lt;m_precDefaultWeek/&gt;&lt;m_precDefaultDay/&gt;&lt;m_mruColor&gt;&lt;m_vecMRU length=&quot;1&quot;&gt;&lt;elem m_fUsage=&quot;3.43900000000000010000E+000&quot;&gt;&lt;m_ppcolschidx val=&quot;0&quot;/&gt;&lt;m_rgb r=&quot;33&quot; g=&quot;33&quot; b=&quot;99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Text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SingleBoatShap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8408</TotalTime>
  <Words>850</Words>
  <Application>Microsoft Macintosh PowerPoint</Application>
  <PresentationFormat>On-screen Show (4:3)</PresentationFormat>
  <Paragraphs>192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   B20 and T20 Turkey on improving global infrastructure investments      Ussal Sahbaz    China-Australia Global Issues Dialogue    Shanghai, August 14, 2015 </vt:lpstr>
      <vt:lpstr>Agenda</vt:lpstr>
      <vt:lpstr>Australian focus</vt:lpstr>
      <vt:lpstr>Turkey</vt:lpstr>
      <vt:lpstr>B20 Turkey I and I Taskforce (content lead: TEPAV)</vt:lpstr>
      <vt:lpstr>PowerPoint Presentation</vt:lpstr>
      <vt:lpstr>Think 20 Turkey (chaired by TEPAV)</vt:lpstr>
      <vt:lpstr>Infrastructure project cycle and supporting ecosystem  Question: How to catalyze private money into infrastructure investments? </vt:lpstr>
      <vt:lpstr>Project preparation and evaluation</vt:lpstr>
      <vt:lpstr>Procurement and approvals</vt:lpstr>
      <vt:lpstr>Execution / financing</vt:lpstr>
      <vt:lpstr>Asset management / market making</vt:lpstr>
      <vt:lpstr>National infrastructure investment policies</vt:lpstr>
      <vt:lpstr>China?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ASUS ZEN</dc:creator>
  <cp:lastModifiedBy>Ussal</cp:lastModifiedBy>
  <cp:revision>215</cp:revision>
  <dcterms:created xsi:type="dcterms:W3CDTF">2013-11-27T09:48:08Z</dcterms:created>
  <dcterms:modified xsi:type="dcterms:W3CDTF">2015-08-15T13:13:28Z</dcterms:modified>
</cp:coreProperties>
</file>